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7" r:id="rId1"/>
  </p:sldMasterIdLst>
  <p:notesMasterIdLst>
    <p:notesMasterId r:id="rId74"/>
  </p:notesMasterIdLst>
  <p:handoutMasterIdLst>
    <p:handoutMasterId r:id="rId75"/>
  </p:handoutMasterIdLst>
  <p:sldIdLst>
    <p:sldId id="256" r:id="rId2"/>
    <p:sldId id="257" r:id="rId3"/>
    <p:sldId id="263" r:id="rId4"/>
    <p:sldId id="259" r:id="rId5"/>
    <p:sldId id="320" r:id="rId6"/>
    <p:sldId id="258" r:id="rId7"/>
    <p:sldId id="264" r:id="rId8"/>
    <p:sldId id="266" r:id="rId9"/>
    <p:sldId id="267" r:id="rId10"/>
    <p:sldId id="265" r:id="rId11"/>
    <p:sldId id="268" r:id="rId12"/>
    <p:sldId id="269" r:id="rId13"/>
    <p:sldId id="260" r:id="rId14"/>
    <p:sldId id="262" r:id="rId15"/>
    <p:sldId id="261" r:id="rId16"/>
    <p:sldId id="270" r:id="rId17"/>
    <p:sldId id="272" r:id="rId18"/>
    <p:sldId id="271" r:id="rId19"/>
    <p:sldId id="319" r:id="rId20"/>
    <p:sldId id="273" r:id="rId21"/>
    <p:sldId id="274" r:id="rId22"/>
    <p:sldId id="275"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90" r:id="rId36"/>
    <p:sldId id="288" r:id="rId37"/>
    <p:sldId id="289" r:id="rId38"/>
    <p:sldId id="291" r:id="rId39"/>
    <p:sldId id="293" r:id="rId40"/>
    <p:sldId id="292" r:id="rId41"/>
    <p:sldId id="294" r:id="rId42"/>
    <p:sldId id="295" r:id="rId43"/>
    <p:sldId id="296" r:id="rId44"/>
    <p:sldId id="297" r:id="rId45"/>
    <p:sldId id="298" r:id="rId46"/>
    <p:sldId id="299" r:id="rId47"/>
    <p:sldId id="300" r:id="rId48"/>
    <p:sldId id="301" r:id="rId49"/>
    <p:sldId id="303" r:id="rId50"/>
    <p:sldId id="305" r:id="rId51"/>
    <p:sldId id="304" r:id="rId52"/>
    <p:sldId id="306" r:id="rId53"/>
    <p:sldId id="307" r:id="rId54"/>
    <p:sldId id="308" r:id="rId55"/>
    <p:sldId id="309" r:id="rId56"/>
    <p:sldId id="310" r:id="rId57"/>
    <p:sldId id="312" r:id="rId58"/>
    <p:sldId id="311" r:id="rId59"/>
    <p:sldId id="313" r:id="rId60"/>
    <p:sldId id="314" r:id="rId61"/>
    <p:sldId id="315" r:id="rId62"/>
    <p:sldId id="318" r:id="rId63"/>
    <p:sldId id="317" r:id="rId64"/>
    <p:sldId id="316" r:id="rId65"/>
    <p:sldId id="321" r:id="rId66"/>
    <p:sldId id="322" r:id="rId67"/>
    <p:sldId id="325" r:id="rId68"/>
    <p:sldId id="327" r:id="rId69"/>
    <p:sldId id="326" r:id="rId70"/>
    <p:sldId id="323" r:id="rId71"/>
    <p:sldId id="324" r:id="rId72"/>
    <p:sldId id="302" r:id="rId73"/>
  </p:sldIdLst>
  <p:sldSz cx="9144000" cy="6858000" type="screen4x3"/>
  <p:notesSz cx="6805613" cy="9939338"/>
  <p:custShowLst>
    <p:custShow name="目的別スライド ショー 1" id="0">
      <p:sldLst/>
    </p:custShow>
  </p:custShowLst>
  <p:defaultTextStyle>
    <a:defPPr>
      <a:defRPr lang="ja-JP"/>
    </a:defPPr>
    <a:lvl1pPr algn="l" rtl="0" fontAlgn="base">
      <a:spcBef>
        <a:spcPct val="0"/>
      </a:spcBef>
      <a:spcAft>
        <a:spcPct val="0"/>
      </a:spcAft>
      <a:defRPr kumimoji="1" sz="1000" kern="1200">
        <a:solidFill>
          <a:schemeClr val="tx1"/>
        </a:solidFill>
        <a:latin typeface="Arial" pitchFamily="34" charset="0"/>
        <a:ea typeface="ＭＳ Ｐゴシック" pitchFamily="50" charset="-128"/>
        <a:cs typeface="+mn-cs"/>
      </a:defRPr>
    </a:lvl1pPr>
    <a:lvl2pPr marL="457200" algn="l" rtl="0" fontAlgn="base">
      <a:spcBef>
        <a:spcPct val="0"/>
      </a:spcBef>
      <a:spcAft>
        <a:spcPct val="0"/>
      </a:spcAft>
      <a:defRPr kumimoji="1" sz="1000" kern="1200">
        <a:solidFill>
          <a:schemeClr val="tx1"/>
        </a:solidFill>
        <a:latin typeface="Arial" pitchFamily="34" charset="0"/>
        <a:ea typeface="ＭＳ Ｐゴシック" pitchFamily="50" charset="-128"/>
        <a:cs typeface="+mn-cs"/>
      </a:defRPr>
    </a:lvl2pPr>
    <a:lvl3pPr marL="914400" algn="l" rtl="0" fontAlgn="base">
      <a:spcBef>
        <a:spcPct val="0"/>
      </a:spcBef>
      <a:spcAft>
        <a:spcPct val="0"/>
      </a:spcAft>
      <a:defRPr kumimoji="1" sz="1000" kern="1200">
        <a:solidFill>
          <a:schemeClr val="tx1"/>
        </a:solidFill>
        <a:latin typeface="Arial" pitchFamily="34" charset="0"/>
        <a:ea typeface="ＭＳ Ｐゴシック" pitchFamily="50" charset="-128"/>
        <a:cs typeface="+mn-cs"/>
      </a:defRPr>
    </a:lvl3pPr>
    <a:lvl4pPr marL="1371600" algn="l" rtl="0" fontAlgn="base">
      <a:spcBef>
        <a:spcPct val="0"/>
      </a:spcBef>
      <a:spcAft>
        <a:spcPct val="0"/>
      </a:spcAft>
      <a:defRPr kumimoji="1" sz="1000" kern="1200">
        <a:solidFill>
          <a:schemeClr val="tx1"/>
        </a:solidFill>
        <a:latin typeface="Arial" pitchFamily="34" charset="0"/>
        <a:ea typeface="ＭＳ Ｐゴシック" pitchFamily="50" charset="-128"/>
        <a:cs typeface="+mn-cs"/>
      </a:defRPr>
    </a:lvl4pPr>
    <a:lvl5pPr marL="1828800" algn="l" rtl="0" fontAlgn="base">
      <a:spcBef>
        <a:spcPct val="0"/>
      </a:spcBef>
      <a:spcAft>
        <a:spcPct val="0"/>
      </a:spcAft>
      <a:defRPr kumimoji="1" sz="1000" kern="1200">
        <a:solidFill>
          <a:schemeClr val="tx1"/>
        </a:solidFill>
        <a:latin typeface="Arial" pitchFamily="34" charset="0"/>
        <a:ea typeface="ＭＳ Ｐゴシック" pitchFamily="50" charset="-128"/>
        <a:cs typeface="+mn-cs"/>
      </a:defRPr>
    </a:lvl5pPr>
    <a:lvl6pPr marL="2286000" algn="l" defTabSz="914400" rtl="0" eaLnBrk="1" latinLnBrk="0" hangingPunct="1">
      <a:defRPr kumimoji="1" sz="1000" kern="1200">
        <a:solidFill>
          <a:schemeClr val="tx1"/>
        </a:solidFill>
        <a:latin typeface="Arial" pitchFamily="34" charset="0"/>
        <a:ea typeface="ＭＳ Ｐゴシック" pitchFamily="50" charset="-128"/>
        <a:cs typeface="+mn-cs"/>
      </a:defRPr>
    </a:lvl6pPr>
    <a:lvl7pPr marL="2743200" algn="l" defTabSz="914400" rtl="0" eaLnBrk="1" latinLnBrk="0" hangingPunct="1">
      <a:defRPr kumimoji="1" sz="1000" kern="1200">
        <a:solidFill>
          <a:schemeClr val="tx1"/>
        </a:solidFill>
        <a:latin typeface="Arial" pitchFamily="34" charset="0"/>
        <a:ea typeface="ＭＳ Ｐゴシック" pitchFamily="50" charset="-128"/>
        <a:cs typeface="+mn-cs"/>
      </a:defRPr>
    </a:lvl7pPr>
    <a:lvl8pPr marL="3200400" algn="l" defTabSz="914400" rtl="0" eaLnBrk="1" latinLnBrk="0" hangingPunct="1">
      <a:defRPr kumimoji="1" sz="1000" kern="1200">
        <a:solidFill>
          <a:schemeClr val="tx1"/>
        </a:solidFill>
        <a:latin typeface="Arial" pitchFamily="34" charset="0"/>
        <a:ea typeface="ＭＳ Ｐゴシック" pitchFamily="50" charset="-128"/>
        <a:cs typeface="+mn-cs"/>
      </a:defRPr>
    </a:lvl8pPr>
    <a:lvl9pPr marL="3657600" algn="l" defTabSz="914400" rtl="0" eaLnBrk="1" latinLnBrk="0" hangingPunct="1">
      <a:defRPr kumimoji="1" sz="1000" kern="1200">
        <a:solidFill>
          <a:schemeClr val="tx1"/>
        </a:solidFill>
        <a:latin typeface="Arial"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g Nguyen Cao Tri" initials="DNCT" lastIdx="1" clrIdx="0">
    <p:extLst>
      <p:ext uri="{19B8F6BF-5375-455C-9EA6-DF929625EA0E}">
        <p15:presenceInfo xmlns:p15="http://schemas.microsoft.com/office/powerpoint/2012/main" userId="Dang Nguyen Cao T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3366FF"/>
    <a:srgbClr val="CCECFF"/>
    <a:srgbClr val="FFFFCC"/>
    <a:srgbClr val="CCFFFF"/>
    <a:srgbClr val="CC0066"/>
    <a:srgbClr val="CC6600"/>
    <a:srgbClr val="FF9900"/>
    <a:srgbClr val="008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84803" autoAdjust="0"/>
  </p:normalViewPr>
  <p:slideViewPr>
    <p:cSldViewPr>
      <p:cViewPr varScale="1">
        <p:scale>
          <a:sx n="98" d="100"/>
          <a:sy n="98" d="100"/>
        </p:scale>
        <p:origin x="1890" y="7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p:scale>
          <a:sx n="90" d="100"/>
          <a:sy n="90" d="100"/>
        </p:scale>
        <p:origin x="2130" y="72"/>
      </p:cViewPr>
      <p:guideLst>
        <p:guide orient="horz" pos="3131"/>
        <p:guide pos="2142"/>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8T16:41:28.970" idx="1">
    <p:pos x="10" y="10"/>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85392" cy="534988"/>
          </a:xfrm>
          <a:prstGeom prst="rect">
            <a:avLst/>
          </a:prstGeom>
          <a:noFill/>
          <a:ln>
            <a:noFill/>
          </a:ln>
          <a:effectLst/>
          <a:extLst/>
        </p:spPr>
        <p:txBody>
          <a:bodyPr vert="horz" wrap="square" lIns="91798" tIns="45898" rIns="91798" bIns="45898" numCol="1" anchor="t" anchorCtr="0" compatLnSpc="1">
            <a:prstTxWarp prst="textNoShape">
              <a:avLst/>
            </a:prstTxWarp>
          </a:bodyPr>
          <a:lstStyle>
            <a:lvl1pPr algn="l" defTabSz="917390" eaLnBrk="1" hangingPunct="1">
              <a:defRPr kumimoji="1" sz="1200">
                <a:latin typeface="Times New Roman" pitchFamily="18" charset="0"/>
              </a:defRPr>
            </a:lvl1pPr>
          </a:lstStyle>
          <a:p>
            <a:pPr>
              <a:defRPr/>
            </a:pPr>
            <a:endParaRPr lang="en-US" altLang="ja-JP"/>
          </a:p>
        </p:txBody>
      </p:sp>
      <p:sp>
        <p:nvSpPr>
          <p:cNvPr id="51203" name="Rectangle 3"/>
          <p:cNvSpPr>
            <a:spLocks noGrp="1" noChangeArrowheads="1"/>
          </p:cNvSpPr>
          <p:nvPr>
            <p:ph type="dt" sz="quarter" idx="1"/>
          </p:nvPr>
        </p:nvSpPr>
        <p:spPr bwMode="auto">
          <a:xfrm>
            <a:off x="3826573" y="0"/>
            <a:ext cx="2985391" cy="534988"/>
          </a:xfrm>
          <a:prstGeom prst="rect">
            <a:avLst/>
          </a:prstGeom>
          <a:noFill/>
          <a:ln>
            <a:noFill/>
          </a:ln>
          <a:effectLst/>
          <a:extLst/>
        </p:spPr>
        <p:txBody>
          <a:bodyPr vert="horz" wrap="square" lIns="91798" tIns="45898" rIns="91798" bIns="45898" numCol="1" anchor="t" anchorCtr="0" compatLnSpc="1">
            <a:prstTxWarp prst="textNoShape">
              <a:avLst/>
            </a:prstTxWarp>
          </a:bodyPr>
          <a:lstStyle>
            <a:lvl1pPr algn="r" defTabSz="917390" eaLnBrk="1" hangingPunct="1">
              <a:defRPr kumimoji="1" sz="1200">
                <a:latin typeface="Times New Roman" pitchFamily="18" charset="0"/>
              </a:defRPr>
            </a:lvl1pPr>
          </a:lstStyle>
          <a:p>
            <a:pPr>
              <a:defRPr/>
            </a:pPr>
            <a:endParaRPr lang="en-US" altLang="ja-JP"/>
          </a:p>
        </p:txBody>
      </p:sp>
      <p:sp>
        <p:nvSpPr>
          <p:cNvPr id="51204" name="Rectangle 4"/>
          <p:cNvSpPr>
            <a:spLocks noGrp="1" noChangeArrowheads="1"/>
          </p:cNvSpPr>
          <p:nvPr>
            <p:ph type="ftr" sz="quarter" idx="2"/>
          </p:nvPr>
        </p:nvSpPr>
        <p:spPr bwMode="auto">
          <a:xfrm>
            <a:off x="0" y="9407525"/>
            <a:ext cx="2985392" cy="533400"/>
          </a:xfrm>
          <a:prstGeom prst="rect">
            <a:avLst/>
          </a:prstGeom>
          <a:noFill/>
          <a:ln>
            <a:noFill/>
          </a:ln>
          <a:effectLst/>
          <a:extLst/>
        </p:spPr>
        <p:txBody>
          <a:bodyPr vert="horz" wrap="square" lIns="91798" tIns="45898" rIns="91798" bIns="45898" numCol="1" anchor="b" anchorCtr="0" compatLnSpc="1">
            <a:prstTxWarp prst="textNoShape">
              <a:avLst/>
            </a:prstTxWarp>
          </a:bodyPr>
          <a:lstStyle>
            <a:lvl1pPr algn="l" defTabSz="917390" eaLnBrk="1" hangingPunct="1">
              <a:defRPr kumimoji="1" sz="1200">
                <a:latin typeface="Times New Roman" pitchFamily="18" charset="0"/>
              </a:defRPr>
            </a:lvl1pPr>
          </a:lstStyle>
          <a:p>
            <a:pPr>
              <a:defRPr/>
            </a:pPr>
            <a:endParaRPr lang="en-US" altLang="ja-JP"/>
          </a:p>
        </p:txBody>
      </p:sp>
      <p:sp>
        <p:nvSpPr>
          <p:cNvPr id="51205" name="Rectangle 5"/>
          <p:cNvSpPr>
            <a:spLocks noGrp="1" noChangeArrowheads="1"/>
          </p:cNvSpPr>
          <p:nvPr>
            <p:ph type="sldNum" sz="quarter" idx="3"/>
          </p:nvPr>
        </p:nvSpPr>
        <p:spPr bwMode="auto">
          <a:xfrm>
            <a:off x="3826573" y="9407525"/>
            <a:ext cx="2985391" cy="533400"/>
          </a:xfrm>
          <a:prstGeom prst="rect">
            <a:avLst/>
          </a:prstGeom>
          <a:noFill/>
          <a:ln>
            <a:noFill/>
          </a:ln>
          <a:effectLst/>
          <a:extLst/>
        </p:spPr>
        <p:txBody>
          <a:bodyPr vert="horz" wrap="square" lIns="91798" tIns="45898" rIns="91798" bIns="45898" numCol="1" anchor="b" anchorCtr="0" compatLnSpc="1">
            <a:prstTxWarp prst="textNoShape">
              <a:avLst/>
            </a:prstTxWarp>
          </a:bodyPr>
          <a:lstStyle>
            <a:lvl1pPr algn="r" defTabSz="917390" eaLnBrk="1" hangingPunct="1">
              <a:defRPr kumimoji="1" sz="1200">
                <a:latin typeface="Times New Roman" pitchFamily="18" charset="0"/>
              </a:defRPr>
            </a:lvl1pPr>
          </a:lstStyle>
          <a:p>
            <a:pPr>
              <a:defRPr/>
            </a:pPr>
            <a:fld id="{4312D9C8-12BA-4754-9BFE-6D34E2B5B3BE}" type="slidenum">
              <a:rPr lang="en-US" altLang="ja-JP"/>
              <a:pPr>
                <a:defRPr/>
              </a:pPr>
              <a:t>‹#›</a:t>
            </a:fld>
            <a:endParaRPr lang="en-US" altLang="ja-JP"/>
          </a:p>
        </p:txBody>
      </p:sp>
    </p:spTree>
    <p:extLst>
      <p:ext uri="{BB962C8B-B14F-4D97-AF65-F5344CB8AC3E}">
        <p14:creationId xmlns:p14="http://schemas.microsoft.com/office/powerpoint/2010/main" val="1063650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85392" cy="534988"/>
          </a:xfrm>
          <a:prstGeom prst="rect">
            <a:avLst/>
          </a:prstGeom>
          <a:noFill/>
          <a:ln>
            <a:noFill/>
          </a:ln>
          <a:effectLst/>
          <a:extLst/>
        </p:spPr>
        <p:txBody>
          <a:bodyPr vert="horz" wrap="square" lIns="91798" tIns="45898" rIns="91798" bIns="45898" numCol="1" anchor="t" anchorCtr="0" compatLnSpc="1">
            <a:prstTxWarp prst="textNoShape">
              <a:avLst/>
            </a:prstTxWarp>
          </a:bodyPr>
          <a:lstStyle>
            <a:lvl1pPr algn="l" defTabSz="917390" eaLnBrk="1" hangingPunct="1">
              <a:defRPr kumimoji="1" sz="1200">
                <a:latin typeface="Times New Roman" pitchFamily="18" charset="0"/>
              </a:defRPr>
            </a:lvl1pPr>
          </a:lstStyle>
          <a:p>
            <a:pPr>
              <a:defRPr/>
            </a:pPr>
            <a:endParaRPr lang="en-US" altLang="ja-JP"/>
          </a:p>
        </p:txBody>
      </p:sp>
      <p:sp>
        <p:nvSpPr>
          <p:cNvPr id="23555" name="Rectangle 3"/>
          <p:cNvSpPr>
            <a:spLocks noGrp="1" noChangeArrowheads="1"/>
          </p:cNvSpPr>
          <p:nvPr>
            <p:ph type="dt" idx="1"/>
          </p:nvPr>
        </p:nvSpPr>
        <p:spPr bwMode="auto">
          <a:xfrm>
            <a:off x="3826573" y="0"/>
            <a:ext cx="2985391" cy="534988"/>
          </a:xfrm>
          <a:prstGeom prst="rect">
            <a:avLst/>
          </a:prstGeom>
          <a:noFill/>
          <a:ln>
            <a:noFill/>
          </a:ln>
          <a:effectLst/>
          <a:extLst/>
        </p:spPr>
        <p:txBody>
          <a:bodyPr vert="horz" wrap="square" lIns="91798" tIns="45898" rIns="91798" bIns="45898" numCol="1" anchor="t" anchorCtr="0" compatLnSpc="1">
            <a:prstTxWarp prst="textNoShape">
              <a:avLst/>
            </a:prstTxWarp>
          </a:bodyPr>
          <a:lstStyle>
            <a:lvl1pPr algn="r" defTabSz="917390" eaLnBrk="1" hangingPunct="1">
              <a:defRPr kumimoji="1" sz="1200">
                <a:latin typeface="Times New Roman" pitchFamily="18" charset="0"/>
              </a:defRPr>
            </a:lvl1pPr>
          </a:lstStyle>
          <a:p>
            <a:pPr>
              <a:defRPr/>
            </a:pPr>
            <a:endParaRPr lang="en-US" altLang="ja-JP"/>
          </a:p>
        </p:txBody>
      </p:sp>
      <p:sp>
        <p:nvSpPr>
          <p:cNvPr id="15364" name="Rectangle 4"/>
          <p:cNvSpPr>
            <a:spLocks noGrp="1" noRot="1" noChangeAspect="1" noChangeArrowheads="1" noTextEdit="1"/>
          </p:cNvSpPr>
          <p:nvPr>
            <p:ph type="sldImg" idx="2"/>
          </p:nvPr>
        </p:nvSpPr>
        <p:spPr bwMode="auto">
          <a:xfrm>
            <a:off x="960438" y="766763"/>
            <a:ext cx="4892675"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17361" y="4741863"/>
            <a:ext cx="4977239" cy="4432300"/>
          </a:xfrm>
          <a:prstGeom prst="rect">
            <a:avLst/>
          </a:prstGeom>
          <a:noFill/>
          <a:ln>
            <a:noFill/>
          </a:ln>
          <a:effectLst/>
          <a:extLst/>
        </p:spPr>
        <p:txBody>
          <a:bodyPr vert="horz" wrap="square" lIns="91798" tIns="45898" rIns="91798" bIns="45898"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23558" name="Rectangle 6"/>
          <p:cNvSpPr>
            <a:spLocks noGrp="1" noChangeArrowheads="1"/>
          </p:cNvSpPr>
          <p:nvPr>
            <p:ph type="ftr" sz="quarter" idx="4"/>
          </p:nvPr>
        </p:nvSpPr>
        <p:spPr bwMode="auto">
          <a:xfrm>
            <a:off x="0" y="9407525"/>
            <a:ext cx="2985392" cy="533400"/>
          </a:xfrm>
          <a:prstGeom prst="rect">
            <a:avLst/>
          </a:prstGeom>
          <a:noFill/>
          <a:ln>
            <a:noFill/>
          </a:ln>
          <a:effectLst/>
          <a:extLst/>
        </p:spPr>
        <p:txBody>
          <a:bodyPr vert="horz" wrap="square" lIns="91798" tIns="45898" rIns="91798" bIns="45898" numCol="1" anchor="b" anchorCtr="0" compatLnSpc="1">
            <a:prstTxWarp prst="textNoShape">
              <a:avLst/>
            </a:prstTxWarp>
          </a:bodyPr>
          <a:lstStyle>
            <a:lvl1pPr algn="l" defTabSz="917390" eaLnBrk="1" hangingPunct="1">
              <a:defRPr kumimoji="1" sz="1200">
                <a:latin typeface="Times New Roman" pitchFamily="18" charset="0"/>
              </a:defRPr>
            </a:lvl1pPr>
          </a:lstStyle>
          <a:p>
            <a:pPr>
              <a:defRPr/>
            </a:pPr>
            <a:endParaRPr lang="en-US" altLang="ja-JP"/>
          </a:p>
        </p:txBody>
      </p:sp>
      <p:sp>
        <p:nvSpPr>
          <p:cNvPr id="23559" name="Rectangle 7"/>
          <p:cNvSpPr>
            <a:spLocks noGrp="1" noChangeArrowheads="1"/>
          </p:cNvSpPr>
          <p:nvPr>
            <p:ph type="sldNum" sz="quarter" idx="5"/>
          </p:nvPr>
        </p:nvSpPr>
        <p:spPr bwMode="auto">
          <a:xfrm>
            <a:off x="3826573" y="9407525"/>
            <a:ext cx="2985391" cy="533400"/>
          </a:xfrm>
          <a:prstGeom prst="rect">
            <a:avLst/>
          </a:prstGeom>
          <a:noFill/>
          <a:ln>
            <a:noFill/>
          </a:ln>
          <a:effectLst/>
          <a:extLst/>
        </p:spPr>
        <p:txBody>
          <a:bodyPr vert="horz" wrap="square" lIns="91798" tIns="45898" rIns="91798" bIns="45898" numCol="1" anchor="b" anchorCtr="0" compatLnSpc="1">
            <a:prstTxWarp prst="textNoShape">
              <a:avLst/>
            </a:prstTxWarp>
          </a:bodyPr>
          <a:lstStyle>
            <a:lvl1pPr algn="r" defTabSz="917390" eaLnBrk="1" hangingPunct="1">
              <a:defRPr kumimoji="1" sz="1200">
                <a:latin typeface="Times New Roman" pitchFamily="18" charset="0"/>
              </a:defRPr>
            </a:lvl1pPr>
          </a:lstStyle>
          <a:p>
            <a:pPr>
              <a:defRPr/>
            </a:pPr>
            <a:fld id="{1D7F45AE-C57F-4A42-9F53-F6D5B96129BD}" type="slidenum">
              <a:rPr lang="en-US" altLang="ja-JP"/>
              <a:pPr>
                <a:defRPr/>
              </a:pPr>
              <a:t>‹#›</a:t>
            </a:fld>
            <a:endParaRPr lang="en-US" altLang="ja-JP"/>
          </a:p>
        </p:txBody>
      </p:sp>
    </p:spTree>
    <p:extLst>
      <p:ext uri="{BB962C8B-B14F-4D97-AF65-F5344CB8AC3E}">
        <p14:creationId xmlns:p14="http://schemas.microsoft.com/office/powerpoint/2010/main" val="1420276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baeldung.com/spring-jasper"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vi-VN" sz="1200" b="0" i="0" kern="1200" dirty="0" smtClean="0">
                <a:solidFill>
                  <a:schemeClr val="tx1"/>
                </a:solidFill>
                <a:effectLst/>
                <a:latin typeface="Times New Roman" pitchFamily="18" charset="0"/>
                <a:ea typeface="ＭＳ Ｐ明朝" pitchFamily="18" charset="-128"/>
                <a:cs typeface="+mn-cs"/>
              </a:rPr>
              <a:t>Thiết kế báo cáo: Các thành phần của báo cáo được kéo vào các vùng (band) trên báo cáo như trong bài trước đã đề cập như title, page header, column header, detail... JasperSoft Studio sẽ dựa vào những gì bạn sắp đặt và tạo ra file JRXML là file mô tả báo cáo bằng ngôn ngữ XML.</a:t>
            </a:r>
          </a:p>
          <a:p>
            <a:pPr fontAlgn="base"/>
            <a:r>
              <a:rPr kumimoji="1" lang="vi-VN" sz="1200" b="0" i="0" kern="1200" dirty="0" smtClean="0">
                <a:solidFill>
                  <a:schemeClr val="tx1"/>
                </a:solidFill>
                <a:effectLst/>
                <a:latin typeface="Times New Roman" pitchFamily="18" charset="0"/>
                <a:ea typeface="ＭＳ Ｐ明朝" pitchFamily="18" charset="-128"/>
                <a:cs typeface="+mn-cs"/>
              </a:rPr>
              <a:t>Giai đoạn thực thi: JasperSoft Studio sẽ biên dịch file JRXML mô tả báo cáo thành các class mà Java có thể thực thi được, khi đó báo cáo có thể kết hợp với các dữ liệu được đưa vào. Ở giai đoạn này phần mềm đã hiển thị cho chúng ta một báo cáo hoàn chỉnh.</a:t>
            </a:r>
          </a:p>
          <a:p>
            <a:pPr fontAlgn="base"/>
            <a:r>
              <a:rPr kumimoji="1" lang="vi-VN" sz="1200" b="0" i="0" kern="1200" dirty="0" smtClean="0">
                <a:solidFill>
                  <a:schemeClr val="tx1"/>
                </a:solidFill>
                <a:effectLst/>
                <a:latin typeface="Times New Roman" pitchFamily="18" charset="0"/>
                <a:ea typeface="ＭＳ Ｐ明朝" pitchFamily="18" charset="-128"/>
                <a:cs typeface="+mn-cs"/>
              </a:rPr>
              <a:t>Trích xuất báo cáo ra các định dạng phổ biến: để báo cáo có thể dễ dàng gửi đi trên mạng và dễ dàng xem bởi người dùng khác không cài đặt JasperSoft Studio, chúng ta thực hiện xuất báo cáo sang các định dạng phổ biến như PDF, Docx, Xlsx...</a:t>
            </a:r>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2</a:t>
            </a:fld>
            <a:endParaRPr lang="en-US" altLang="ja-JP"/>
          </a:p>
        </p:txBody>
      </p:sp>
    </p:spTree>
    <p:extLst>
      <p:ext uri="{BB962C8B-B14F-4D97-AF65-F5344CB8AC3E}">
        <p14:creationId xmlns:p14="http://schemas.microsoft.com/office/powerpoint/2010/main" val="143823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66</a:t>
            </a:fld>
            <a:endParaRPr lang="en-US" altLang="ja-JP"/>
          </a:p>
        </p:txBody>
      </p:sp>
    </p:spTree>
    <p:extLst>
      <p:ext uri="{BB962C8B-B14F-4D97-AF65-F5344CB8AC3E}">
        <p14:creationId xmlns:p14="http://schemas.microsoft.com/office/powerpoint/2010/main" val="1991618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a:t>
            </a:r>
            <a:r>
              <a:rPr lang="en-US" baseline="0" dirty="0" smtClean="0"/>
              <a:t> ý: </a:t>
            </a:r>
            <a:r>
              <a:rPr lang="en-US" dirty="0" err="1" smtClean="0"/>
              <a:t>Nếu</a:t>
            </a:r>
            <a:r>
              <a:rPr lang="en-US" baseline="0" dirty="0" smtClean="0"/>
              <a:t> </a:t>
            </a:r>
            <a:r>
              <a:rPr lang="en-US" baseline="0" dirty="0" err="1" smtClean="0"/>
              <a:t>có</a:t>
            </a:r>
            <a:r>
              <a:rPr lang="en-US" baseline="0" dirty="0" smtClean="0"/>
              <a:t> </a:t>
            </a:r>
            <a:r>
              <a:rPr lang="en-US" baseline="0" dirty="0" err="1" smtClean="0"/>
              <a:t>lỗi</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thì</a:t>
            </a:r>
            <a:r>
              <a:rPr lang="en-US" baseline="0" dirty="0" smtClean="0"/>
              <a:t> </a:t>
            </a:r>
            <a:r>
              <a:rPr lang="en-US" baseline="0" dirty="0" err="1" smtClean="0"/>
              <a:t>hãy</a:t>
            </a:r>
            <a:r>
              <a:rPr lang="en-US" baseline="0" dirty="0" smtClean="0"/>
              <a:t> </a:t>
            </a:r>
            <a:r>
              <a:rPr lang="en-US" baseline="0" dirty="0" err="1" smtClean="0"/>
              <a:t>thay</a:t>
            </a:r>
            <a:r>
              <a:rPr lang="en-US" baseline="0" dirty="0" smtClean="0"/>
              <a:t> </a:t>
            </a:r>
            <a:r>
              <a:rPr lang="en-US" baseline="0" dirty="0" err="1" smtClean="0"/>
              <a:t>bằng</a:t>
            </a:r>
            <a:r>
              <a:rPr lang="en-US" baseline="0" dirty="0" smtClean="0"/>
              <a:t> </a:t>
            </a:r>
            <a:r>
              <a:rPr lang="en-US" baseline="0" dirty="0" err="1" smtClean="0"/>
              <a:t>đường</a:t>
            </a:r>
            <a:r>
              <a:rPr lang="en-US" baseline="0" dirty="0" smtClean="0"/>
              <a:t> </a:t>
            </a:r>
            <a:r>
              <a:rPr lang="en-US" baseline="0" dirty="0" err="1" smtClean="0"/>
              <a:t>dẫn</a:t>
            </a:r>
            <a:r>
              <a:rPr lang="en-US" baseline="0" dirty="0" smtClean="0"/>
              <a:t> </a:t>
            </a:r>
            <a:r>
              <a:rPr lang="en-US" baseline="0" dirty="0" err="1" smtClean="0"/>
              <a:t>dốc</a:t>
            </a:r>
            <a:r>
              <a:rPr lang="en-US" baseline="0" dirty="0" smtClean="0"/>
              <a:t> </a:t>
            </a:r>
            <a:r>
              <a:rPr lang="en-US" baseline="0" dirty="0" err="1" smtClean="0"/>
              <a:t>nhé</a:t>
            </a:r>
            <a:r>
              <a:rPr lang="en-US" baseline="0" dirty="0" smtClean="0"/>
              <a:t>.</a:t>
            </a:r>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67</a:t>
            </a:fld>
            <a:endParaRPr lang="en-US" altLang="ja-JP"/>
          </a:p>
        </p:txBody>
      </p:sp>
    </p:spTree>
    <p:extLst>
      <p:ext uri="{BB962C8B-B14F-4D97-AF65-F5344CB8AC3E}">
        <p14:creationId xmlns:p14="http://schemas.microsoft.com/office/powerpoint/2010/main" val="11312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err="1" smtClean="0">
                <a:solidFill>
                  <a:schemeClr val="tx1"/>
                </a:solidFill>
                <a:effectLst/>
                <a:latin typeface="Times New Roman" pitchFamily="18" charset="0"/>
                <a:ea typeface="ＭＳ Ｐ明朝" pitchFamily="18" charset="-128"/>
                <a:cs typeface="+mn-cs"/>
              </a:rPr>
              <a:t>Trường</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hợp</a:t>
            </a:r>
            <a:r>
              <a:rPr kumimoji="1" lang="en-US" sz="1200" b="0" i="0" kern="1200" baseline="0" dirty="0" smtClean="0">
                <a:solidFill>
                  <a:schemeClr val="tx1"/>
                </a:solidFill>
                <a:effectLst/>
                <a:latin typeface="Times New Roman" pitchFamily="18" charset="0"/>
                <a:ea typeface="ＭＳ Ｐ明朝" pitchFamily="18" charset="-128"/>
                <a:cs typeface="+mn-cs"/>
              </a:rPr>
              <a:t> in </a:t>
            </a:r>
            <a:r>
              <a:rPr kumimoji="1" lang="en-US" sz="1200" b="0" i="0" kern="1200" baseline="0" dirty="0" err="1" smtClean="0">
                <a:solidFill>
                  <a:schemeClr val="tx1"/>
                </a:solidFill>
                <a:effectLst/>
                <a:latin typeface="Times New Roman" pitchFamily="18" charset="0"/>
                <a:ea typeface="ＭＳ Ｐ明朝" pitchFamily="18" charset="-128"/>
                <a:cs typeface="+mn-cs"/>
              </a:rPr>
              <a:t>hết</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báo</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báo</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thì</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bỏ</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param</a:t>
            </a:r>
            <a:r>
              <a:rPr kumimoji="1" lang="en-US" sz="1200" b="0" i="0" kern="1200" baseline="0" dirty="0" smtClean="0">
                <a:solidFill>
                  <a:schemeClr val="tx1"/>
                </a:solidFill>
                <a:effectLst/>
                <a:latin typeface="Times New Roman" pitchFamily="18" charset="0"/>
                <a:ea typeface="ＭＳ Ｐ明朝" pitchFamily="18" charset="-128"/>
                <a:cs typeface="+mn-cs"/>
              </a:rPr>
              <a:t> id = 3 ở </a:t>
            </a:r>
            <a:r>
              <a:rPr kumimoji="1" lang="en-US" sz="1200" b="0" i="0" kern="1200" baseline="0" dirty="0" err="1" smtClean="0">
                <a:solidFill>
                  <a:schemeClr val="tx1"/>
                </a:solidFill>
                <a:effectLst/>
                <a:latin typeface="Times New Roman" pitchFamily="18" charset="0"/>
                <a:ea typeface="ＭＳ Ｐ明朝" pitchFamily="18" charset="-128"/>
                <a:cs typeface="+mn-cs"/>
              </a:rPr>
              <a:t>câu</a:t>
            </a:r>
            <a:r>
              <a:rPr kumimoji="1" lang="en-US" sz="1200" b="0" i="0" kern="1200" baseline="0" dirty="0" smtClean="0">
                <a:solidFill>
                  <a:schemeClr val="tx1"/>
                </a:solidFill>
                <a:effectLst/>
                <a:latin typeface="Times New Roman" pitchFamily="18" charset="0"/>
                <a:ea typeface="ＭＳ Ｐ明朝" pitchFamily="18" charset="-128"/>
                <a:cs typeface="+mn-cs"/>
              </a:rPr>
              <a:t> SQL </a:t>
            </a:r>
            <a:r>
              <a:rPr kumimoji="1" lang="en-US" sz="1200" b="0" i="0" kern="1200" baseline="0" dirty="0" err="1" smtClean="0">
                <a:solidFill>
                  <a:schemeClr val="tx1"/>
                </a:solidFill>
                <a:effectLst/>
                <a:latin typeface="Times New Roman" pitchFamily="18" charset="0"/>
                <a:ea typeface="ＭＳ Ｐ明朝" pitchFamily="18" charset="-128"/>
                <a:cs typeface="+mn-cs"/>
              </a:rPr>
              <a:t>trong</a:t>
            </a:r>
            <a:r>
              <a:rPr kumimoji="1" lang="en-US" sz="1200" b="0" i="0" kern="1200" baseline="0" dirty="0" smtClean="0">
                <a:solidFill>
                  <a:schemeClr val="tx1"/>
                </a:solidFill>
                <a:effectLst/>
                <a:latin typeface="Times New Roman" pitchFamily="18" charset="0"/>
                <a:ea typeface="ＭＳ Ｐ明朝" pitchFamily="18" charset="-128"/>
                <a:cs typeface="+mn-cs"/>
              </a:rPr>
              <a:t> file </a:t>
            </a:r>
            <a:r>
              <a:rPr kumimoji="1" lang="en-US" sz="1200" b="0" i="0" kern="1200" baseline="0" dirty="0" err="1" smtClean="0">
                <a:solidFill>
                  <a:schemeClr val="tx1"/>
                </a:solidFill>
                <a:effectLst/>
                <a:latin typeface="Times New Roman" pitchFamily="18" charset="0"/>
                <a:ea typeface="ＭＳ Ｐ明朝" pitchFamily="18" charset="-128"/>
                <a:cs typeface="+mn-cs"/>
              </a:rPr>
              <a:t>thiết</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kế</a:t>
            </a:r>
            <a:r>
              <a:rPr kumimoji="1" lang="en-US" sz="1200" b="0" i="0" kern="1200" baseline="0" dirty="0" smtClean="0">
                <a:solidFill>
                  <a:schemeClr val="tx1"/>
                </a:solidFill>
                <a:effectLst/>
                <a:latin typeface="Times New Roman" pitchFamily="18" charset="0"/>
                <a:ea typeface="ＭＳ Ｐ明朝" pitchFamily="18" charset="-128"/>
                <a:cs typeface="+mn-cs"/>
              </a:rPr>
              <a:t>.</a:t>
            </a:r>
            <a:endParaRPr kumimoji="1" lang="en-US" sz="1200" b="0" i="0" kern="1200" dirty="0" smtClean="0">
              <a:solidFill>
                <a:schemeClr val="tx1"/>
              </a:solidFill>
              <a:effectLst/>
              <a:latin typeface="Times New Roman" pitchFamily="18" charset="0"/>
              <a:ea typeface="ＭＳ Ｐ明朝" pitchFamily="18" charset="-128"/>
              <a:cs typeface="+mn-cs"/>
            </a:endParaRPr>
          </a:p>
          <a:p>
            <a:r>
              <a:rPr kumimoji="1" lang="en-US" sz="1200" b="0" i="0" kern="1200" dirty="0" err="1" smtClean="0">
                <a:solidFill>
                  <a:schemeClr val="tx1"/>
                </a:solidFill>
                <a:effectLst/>
                <a:latin typeface="Times New Roman" pitchFamily="18" charset="0"/>
                <a:ea typeface="ＭＳ Ｐ明朝" pitchFamily="18" charset="-128"/>
                <a:cs typeface="+mn-cs"/>
              </a:rPr>
              <a:t>JRPdfExporter</a:t>
            </a:r>
            <a:endParaRPr kumimoji="1" lang="en-US" sz="1200" b="0" i="0" kern="1200" dirty="0" smtClean="0">
              <a:solidFill>
                <a:schemeClr val="tx1"/>
              </a:solidFill>
              <a:effectLst/>
              <a:latin typeface="Times New Roman" pitchFamily="18" charset="0"/>
              <a:ea typeface="ＭＳ Ｐ明朝" pitchFamily="18" charset="-128"/>
              <a:cs typeface="+mn-cs"/>
            </a:endParaRPr>
          </a:p>
          <a:p>
            <a:r>
              <a:rPr kumimoji="1" lang="en-US" sz="1200" b="0" i="0" kern="1200" dirty="0" err="1" smtClean="0">
                <a:solidFill>
                  <a:schemeClr val="tx1"/>
                </a:solidFill>
                <a:effectLst/>
                <a:latin typeface="Times New Roman" pitchFamily="18" charset="0"/>
                <a:ea typeface="ＭＳ Ｐ明朝" pitchFamily="18" charset="-128"/>
                <a:cs typeface="+mn-cs"/>
              </a:rPr>
              <a:t>HtmlExporter</a:t>
            </a:r>
            <a:endParaRPr kumimoji="1" lang="en-US" sz="1200" b="0" i="0" kern="1200" dirty="0" smtClean="0">
              <a:solidFill>
                <a:schemeClr val="tx1"/>
              </a:solidFill>
              <a:effectLst/>
              <a:latin typeface="Times New Roman" pitchFamily="18" charset="0"/>
              <a:ea typeface="ＭＳ Ｐ明朝" pitchFamily="18" charset="-128"/>
              <a:cs typeface="+mn-cs"/>
            </a:endParaRPr>
          </a:p>
          <a:p>
            <a:r>
              <a:rPr kumimoji="1" lang="en-US" sz="1200" b="0" i="0" kern="1200" dirty="0" err="1" smtClean="0">
                <a:solidFill>
                  <a:schemeClr val="tx1"/>
                </a:solidFill>
                <a:effectLst/>
                <a:latin typeface="Times New Roman" pitchFamily="18" charset="0"/>
                <a:ea typeface="ＭＳ Ｐ明朝" pitchFamily="18" charset="-128"/>
                <a:cs typeface="+mn-cs"/>
              </a:rPr>
              <a:t>JRXlsxExporter</a:t>
            </a:r>
            <a:endParaRPr kumimoji="1" lang="en-US" sz="1200" b="0" i="0" kern="1200" dirty="0" smtClean="0">
              <a:solidFill>
                <a:schemeClr val="tx1"/>
              </a:solidFill>
              <a:effectLst/>
              <a:latin typeface="Times New Roman" pitchFamily="18" charset="0"/>
              <a:ea typeface="ＭＳ Ｐ明朝" pitchFamily="18" charset="-128"/>
              <a:cs typeface="+mn-cs"/>
            </a:endParaRPr>
          </a:p>
          <a:p>
            <a:r>
              <a:rPr kumimoji="1" lang="en-US" sz="1200" b="0" i="0" kern="1200" dirty="0" err="1" smtClean="0">
                <a:solidFill>
                  <a:schemeClr val="tx1"/>
                </a:solidFill>
                <a:effectLst/>
                <a:latin typeface="Times New Roman" pitchFamily="18" charset="0"/>
                <a:ea typeface="ＭＳ Ｐ明朝" pitchFamily="18" charset="-128"/>
                <a:cs typeface="+mn-cs"/>
              </a:rPr>
              <a:t>JRCsvExporter</a:t>
            </a:r>
            <a:endParaRPr kumimoji="1" lang="en-US" sz="1200" b="0" i="0" kern="1200" dirty="0" smtClean="0">
              <a:solidFill>
                <a:schemeClr val="tx1"/>
              </a:solidFill>
              <a:effectLst/>
              <a:latin typeface="Times New Roman" pitchFamily="18" charset="0"/>
              <a:ea typeface="ＭＳ Ｐ明朝" pitchFamily="18" charset="-128"/>
              <a:cs typeface="+mn-cs"/>
            </a:endParaRPr>
          </a:p>
          <a:p>
            <a:r>
              <a:rPr lang="en-US" dirty="0" smtClean="0">
                <a:hlinkClick r:id="rId3"/>
              </a:rPr>
              <a:t>https://www.baeldung.com/spring-jasper</a:t>
            </a:r>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69</a:t>
            </a:fld>
            <a:endParaRPr lang="en-US" altLang="ja-JP"/>
          </a:p>
        </p:txBody>
      </p:sp>
    </p:spTree>
    <p:extLst>
      <p:ext uri="{BB962C8B-B14F-4D97-AF65-F5344CB8AC3E}">
        <p14:creationId xmlns:p14="http://schemas.microsoft.com/office/powerpoint/2010/main" val="3839638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Báo</a:t>
            </a:r>
            <a:r>
              <a:rPr lang="en-US" baseline="0" dirty="0" smtClean="0"/>
              <a:t> </a:t>
            </a:r>
            <a:r>
              <a:rPr lang="en-US" baseline="0" dirty="0" err="1" smtClean="0"/>
              <a:t>cáo</a:t>
            </a:r>
            <a:r>
              <a:rPr lang="en-US" baseline="0" dirty="0" smtClean="0"/>
              <a:t> </a:t>
            </a:r>
            <a:r>
              <a:rPr lang="en-US" baseline="0" dirty="0" err="1" smtClean="0"/>
              <a:t>được</a:t>
            </a:r>
            <a:r>
              <a:rPr lang="en-US" baseline="0" dirty="0" smtClean="0"/>
              <a:t> </a:t>
            </a:r>
            <a:r>
              <a:rPr lang="en-US" baseline="0" dirty="0" err="1" smtClean="0"/>
              <a:t>xuất</a:t>
            </a:r>
            <a:r>
              <a:rPr lang="en-US" baseline="0" dirty="0" smtClean="0"/>
              <a:t> </a:t>
            </a:r>
            <a:r>
              <a:rPr lang="en-US" baseline="0" dirty="0" err="1" smtClean="0"/>
              <a:t>với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param</a:t>
            </a:r>
            <a:r>
              <a:rPr lang="en-US" baseline="0" dirty="0" smtClean="0"/>
              <a:t> </a:t>
            </a:r>
            <a:r>
              <a:rPr lang="en-US" baseline="0" dirty="0" err="1" smtClean="0"/>
              <a:t>nha</a:t>
            </a:r>
            <a:r>
              <a:rPr lang="en-US" baseline="0" dirty="0" smtClean="0"/>
              <a:t> (</a:t>
            </a:r>
            <a:r>
              <a:rPr lang="en-US" baseline="0" dirty="0" err="1" smtClean="0"/>
              <a:t>đã</a:t>
            </a:r>
            <a:r>
              <a:rPr lang="en-US" baseline="0" dirty="0" smtClean="0"/>
              <a:t> </a:t>
            </a:r>
            <a:r>
              <a:rPr lang="en-US" baseline="0" dirty="0" err="1" smtClean="0"/>
              <a:t>xóa</a:t>
            </a:r>
            <a:r>
              <a:rPr lang="en-US" baseline="0" dirty="0" smtClean="0"/>
              <a:t> </a:t>
            </a:r>
            <a:r>
              <a:rPr lang="en-US" baseline="0" dirty="0" err="1" smtClean="0"/>
              <a:t>param</a:t>
            </a:r>
            <a:r>
              <a:rPr lang="en-US" baseline="0" dirty="0" smtClean="0"/>
              <a:t> </a:t>
            </a:r>
            <a:r>
              <a:rPr lang="en-US" baseline="0" dirty="0" err="1" smtClean="0"/>
              <a:t>branch_id</a:t>
            </a:r>
            <a:r>
              <a:rPr lang="en-US" baseline="0" dirty="0" smtClean="0"/>
              <a:t> =3)</a:t>
            </a:r>
          </a:p>
          <a:p>
            <a:r>
              <a:rPr lang="en-US" baseline="0" dirty="0" err="1" smtClean="0"/>
              <a:t>Muốn</a:t>
            </a:r>
            <a:r>
              <a:rPr lang="en-US" baseline="0" dirty="0" smtClean="0"/>
              <a:t> </a:t>
            </a:r>
            <a:r>
              <a:rPr lang="en-US" baseline="0" dirty="0" err="1" smtClean="0"/>
              <a:t>có</a:t>
            </a:r>
            <a:r>
              <a:rPr lang="en-US" baseline="0" dirty="0" smtClean="0"/>
              <a:t> </a:t>
            </a:r>
            <a:r>
              <a:rPr lang="en-US" baseline="0" dirty="0" err="1" smtClean="0"/>
              <a:t>param</a:t>
            </a:r>
            <a:r>
              <a:rPr lang="en-US" baseline="0" dirty="0" smtClean="0"/>
              <a:t> </a:t>
            </a:r>
            <a:r>
              <a:rPr lang="en-US" baseline="0" dirty="0" err="1" smtClean="0"/>
              <a:t>thì</a:t>
            </a:r>
            <a:r>
              <a:rPr lang="en-US" baseline="0" dirty="0" smtClean="0"/>
              <a:t> put </a:t>
            </a:r>
            <a:r>
              <a:rPr lang="en-US" baseline="0" dirty="0" err="1" smtClean="0"/>
              <a:t>vào</a:t>
            </a:r>
            <a:r>
              <a:rPr lang="en-US" baseline="0" dirty="0" smtClean="0"/>
              <a:t> ở </a:t>
            </a:r>
            <a:r>
              <a:rPr lang="en-US" baseline="0" dirty="0" err="1" smtClean="0"/>
              <a:t>chỗ</a:t>
            </a:r>
            <a:r>
              <a:rPr lang="en-US" baseline="0" dirty="0" smtClean="0"/>
              <a:t> </a:t>
            </a:r>
            <a:r>
              <a:rPr lang="en-US" baseline="0" dirty="0" err="1" smtClean="0"/>
              <a:t>param</a:t>
            </a:r>
            <a:r>
              <a:rPr lang="en-US" baseline="0" dirty="0" smtClean="0"/>
              <a:t> </a:t>
            </a:r>
            <a:r>
              <a:rPr lang="en-US" baseline="0" dirty="0" err="1" smtClean="0"/>
              <a:t>nhé</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70</a:t>
            </a:fld>
            <a:endParaRPr lang="en-US" altLang="ja-JP"/>
          </a:p>
        </p:txBody>
      </p:sp>
    </p:spTree>
    <p:extLst>
      <p:ext uri="{BB962C8B-B14F-4D97-AF65-F5344CB8AC3E}">
        <p14:creationId xmlns:p14="http://schemas.microsoft.com/office/powerpoint/2010/main" val="112066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Times New Roman" pitchFamily="18" charset="0"/>
                <a:ea typeface="ＭＳ Ｐ明朝" pitchFamily="18" charset="-128"/>
                <a:cs typeface="+mn-cs"/>
              </a:rPr>
              <a:t>File </a:t>
            </a:r>
            <a:r>
              <a:rPr kumimoji="1" lang="en-US" sz="1200" b="0" i="0" kern="1200" dirty="0" smtClean="0">
                <a:solidFill>
                  <a:schemeClr val="tx1"/>
                </a:solidFill>
                <a:effectLst/>
                <a:latin typeface="Times New Roman" pitchFamily="18" charset="0"/>
                <a:ea typeface="ＭＳ Ｐ明朝" pitchFamily="18" charset="-128"/>
                <a:cs typeface="+mn-cs"/>
              </a:rPr>
              <a:t>JSON</a:t>
            </a:r>
            <a:r>
              <a:rPr kumimoji="1" lang="vi-VN" sz="1200" b="0" i="0" kern="1200" dirty="0" smtClean="0">
                <a:solidFill>
                  <a:schemeClr val="tx1"/>
                </a:solidFill>
                <a:effectLst/>
                <a:latin typeface="Times New Roman" pitchFamily="18" charset="0"/>
                <a:ea typeface="ＭＳ Ｐ明朝" pitchFamily="18" charset="-128"/>
                <a:cs typeface="+mn-cs"/>
              </a:rPr>
              <a:t> được tự động nhận diện, mỗi cột sẽ thành một trường (field) trong báo cáo. Nhấp Finish để kết thúc việc lựa chọn nguồn dữ liệu cho báo cáo.</a:t>
            </a:r>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10</a:t>
            </a:fld>
            <a:endParaRPr lang="en-US" altLang="ja-JP"/>
          </a:p>
        </p:txBody>
      </p:sp>
    </p:spTree>
    <p:extLst>
      <p:ext uri="{BB962C8B-B14F-4D97-AF65-F5344CB8AC3E}">
        <p14:creationId xmlns:p14="http://schemas.microsoft.com/office/powerpoint/2010/main" val="2008162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kumimoji="1" lang="vi-VN" sz="1200" b="0" i="0" kern="1200" dirty="0" smtClean="0">
              <a:solidFill>
                <a:schemeClr val="tx1"/>
              </a:solidFill>
              <a:effectLst/>
              <a:latin typeface="Times New Roman" pitchFamily="18" charset="0"/>
              <a:ea typeface="ＭＳ Ｐ明朝" pitchFamily="18" charset="-128"/>
              <a:cs typeface="+mn-cs"/>
            </a:endParaRPr>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15</a:t>
            </a:fld>
            <a:endParaRPr lang="en-US" altLang="ja-JP"/>
          </a:p>
        </p:txBody>
      </p:sp>
    </p:spTree>
    <p:extLst>
      <p:ext uri="{BB962C8B-B14F-4D97-AF65-F5344CB8AC3E}">
        <p14:creationId xmlns:p14="http://schemas.microsoft.com/office/powerpoint/2010/main" val="39323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Times New Roman" pitchFamily="18" charset="0"/>
                <a:ea typeface="ＭＳ Ｐ明朝" pitchFamily="18" charset="-128"/>
                <a:cs typeface="+mn-cs"/>
              </a:rPr>
              <a:t>Static text được sử dụng để hiển thị những văn bản không thay đổi kể cả lúc thiết kế lẫn lúc chạy báo cáo, do vậy static text không có khả năng hiển thị văn bản với các ngôn ngữ khác nhau một cách tự động. Text Field tương tự với Static Text nhưng nội dung có thể thay đổi do nội dung của Text Field là một biểu thức (expression), biểu thức này có thể trả về giá trị ở rất nhiều dạng, cho phép người dùng thiết lập các mẫu khác nhau để định dạng giá trị. Text Field có thể có độ dài văn bản tùy ý và có nhiều lựa chọn để xử lý căn lề, đặt vị trí, xuống dòng (word wrap)... Chúng ta sẽ tìm hiểu các biểu thức trong JasperReport trong một bài riêng.</a:t>
            </a:r>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17</a:t>
            </a:fld>
            <a:endParaRPr lang="en-US" altLang="ja-JP"/>
          </a:p>
        </p:txBody>
      </p:sp>
    </p:spTree>
    <p:extLst>
      <p:ext uri="{BB962C8B-B14F-4D97-AF65-F5344CB8AC3E}">
        <p14:creationId xmlns:p14="http://schemas.microsoft.com/office/powerpoint/2010/main" val="308425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vi-VN" sz="1200" b="0" i="0" kern="1200" dirty="0" smtClean="0">
                <a:solidFill>
                  <a:schemeClr val="tx1"/>
                </a:solidFill>
                <a:effectLst/>
                <a:latin typeface="Times New Roman" pitchFamily="18" charset="0"/>
                <a:ea typeface="ＭＳ Ｐ明朝" pitchFamily="18" charset="-128"/>
                <a:cs typeface="+mn-cs"/>
              </a:rPr>
              <a:t>Edit: Chỉnh sửa thông tin thành phần tổng hợp như tên, biểu tượng, mô tả...</a:t>
            </a:r>
          </a:p>
          <a:p>
            <a:pPr fontAlgn="base"/>
            <a:r>
              <a:rPr kumimoji="1" lang="vi-VN" sz="1200" b="0" i="0" kern="1200" dirty="0" smtClean="0">
                <a:solidFill>
                  <a:schemeClr val="tx1"/>
                </a:solidFill>
                <a:effectLst/>
                <a:latin typeface="Times New Roman" pitchFamily="18" charset="0"/>
                <a:ea typeface="ＭＳ Ｐ明朝" pitchFamily="18" charset="-128"/>
                <a:cs typeface="+mn-cs"/>
              </a:rPr>
              <a:t>Open in Designer: Mở thành phần tổng hợp trong màn hình thiết kế để có thể thay đổi nội dung thêm bớt các thành phần báo cáo trong đó.</a:t>
            </a:r>
          </a:p>
          <a:p>
            <a:pPr fontAlgn="base"/>
            <a:r>
              <a:rPr kumimoji="1" lang="vi-VN" sz="1200" b="0" i="0" kern="1200" dirty="0" smtClean="0">
                <a:solidFill>
                  <a:schemeClr val="tx1"/>
                </a:solidFill>
                <a:effectLst/>
                <a:latin typeface="Times New Roman" pitchFamily="18" charset="0"/>
                <a:ea typeface="ＭＳ Ｐ明朝" pitchFamily="18" charset="-128"/>
                <a:cs typeface="+mn-cs"/>
              </a:rPr>
              <a:t>Delete: Xóa thành phần tổng hợp.</a:t>
            </a:r>
          </a:p>
          <a:p>
            <a:pPr fontAlgn="base"/>
            <a:r>
              <a:rPr kumimoji="1" lang="vi-VN" sz="1200" b="0" i="0" kern="1200" dirty="0" smtClean="0">
                <a:solidFill>
                  <a:schemeClr val="tx1"/>
                </a:solidFill>
                <a:effectLst/>
                <a:latin typeface="Times New Roman" pitchFamily="18" charset="0"/>
                <a:ea typeface="ＭＳ Ｐ明朝" pitchFamily="18" charset="-128"/>
                <a:cs typeface="+mn-cs"/>
              </a:rPr>
              <a:t>Export Composite Elements: xuất các thành phần tổng hợp thành file riêng để có thể chia sẻ với các máy tính khác.</a:t>
            </a:r>
          </a:p>
          <a:p>
            <a:pPr fontAlgn="base"/>
            <a:r>
              <a:rPr kumimoji="1" lang="vi-VN" sz="1200" b="0" i="0" kern="1200" dirty="0" smtClean="0">
                <a:solidFill>
                  <a:schemeClr val="tx1"/>
                </a:solidFill>
                <a:effectLst/>
                <a:latin typeface="Times New Roman" pitchFamily="18" charset="0"/>
                <a:ea typeface="ＭＳ Ｐ明朝" pitchFamily="18" charset="-128"/>
                <a:cs typeface="+mn-cs"/>
              </a:rPr>
              <a:t>Import Composite Elements: tải các thành phần tổng hợp từ file đã được tạo ra ở bước trên.</a:t>
            </a:r>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20</a:t>
            </a:fld>
            <a:endParaRPr lang="en-US" altLang="ja-JP"/>
          </a:p>
        </p:txBody>
      </p:sp>
    </p:spTree>
    <p:extLst>
      <p:ext uri="{BB962C8B-B14F-4D97-AF65-F5344CB8AC3E}">
        <p14:creationId xmlns:p14="http://schemas.microsoft.com/office/powerpoint/2010/main" val="317972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22</a:t>
            </a:fld>
            <a:endParaRPr lang="en-US" altLang="ja-JP"/>
          </a:p>
        </p:txBody>
      </p:sp>
    </p:spTree>
    <p:extLst>
      <p:ext uri="{BB962C8B-B14F-4D97-AF65-F5344CB8AC3E}">
        <p14:creationId xmlns:p14="http://schemas.microsoft.com/office/powerpoint/2010/main" val="36010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Name: Tên biến số, được sử dụng để tham chiếu đến biến số sau này trong các biểu thức với cú pháp $V{ten_bien_so}.</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Value Class Name: Dạng dữ liệu của biến số.</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Calculation: Khi sử dụng hàm tính toán, giá trị của biến số không được xác định bởi biểu thức của nó, thay vào đó, nó truyền giá trị vào hàm tính toán. Có rất nhiều các hàm tính toán được xây dựng sẵn trong JasperSoft Studio: Sum, Count, Lowest, Highest...</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Expression: Biểu thức xác định giá trị của biến số, nó có thể được tổ hợp từ nhiều trường và nhiều biến số khác thông qua các toán tử logic, toán tử toán học... JasperSoft Studio cung cấp một trình soạn thảo biểu thức giúp cho việc viết mã các biểu thức trở lên đơn giản. Nếu không có hàm tính toán nào được thiết lập trong thuộc tính Calculation, kết quả của biểu thức được gán cho biến số.</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Initial Value Expression: Thiết lập giá trị của biến số tại thời điểm ban đầu trước khi tính toán đầu tiền thực hiện với biểu thức trong thuộc tính expression</a:t>
            </a:r>
            <a:endParaRPr kumimoji="1" lang="en-US" sz="1200" b="0" i="0" kern="1200" dirty="0" smtClean="0">
              <a:solidFill>
                <a:schemeClr val="tx1"/>
              </a:solidFill>
              <a:effectLst/>
              <a:latin typeface="Times New Roman" pitchFamily="18" charset="0"/>
              <a:ea typeface="ＭＳ Ｐ明朝" pitchFamily="18" charset="-128"/>
              <a:cs typeface="+mn-cs"/>
            </a:endParaRP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Increment Type: Khi hàm tính toán được thiết lập trong thuộc tính Calculation, giá trị của biểu thức được truyền vào hàm tính toán để tính giá trị cho biến số. Mặc định việc gọi hàm tính toán được thực hiện cho mỗi lần đọc bản ghi từ tập kết quả truy vấn, nhưng có thể cần những thời điểm gọi hàm tính toán khác đi.</a:t>
            </a:r>
            <a:endParaRPr kumimoji="1" lang="en-US" sz="1200" b="0" i="0" kern="1200" dirty="0" smtClean="0">
              <a:solidFill>
                <a:schemeClr val="tx1"/>
              </a:solidFill>
              <a:effectLst/>
              <a:latin typeface="Times New Roman" pitchFamily="18" charset="0"/>
              <a:ea typeface="ＭＳ Ｐ明朝" pitchFamily="18" charset="-128"/>
              <a:cs typeface="+mn-cs"/>
            </a:endParaRP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Report: Hàm tính toán được gọi chỉ ở cuối report, sau đó truyền giá trị tính toán được của biểu thức vào biến số tại thời điểm này.</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Page: Hàm tính toán được gọi cuối mỗi trang</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Column: Hàm tính toán được gọi cuối mỗi cột.</a:t>
            </a:r>
            <a:endParaRPr kumimoji="1" lang="en-US" sz="1200" b="0" i="0" kern="1200" dirty="0" smtClean="0">
              <a:solidFill>
                <a:schemeClr val="tx1"/>
              </a:solidFill>
              <a:effectLst/>
              <a:latin typeface="Times New Roman" pitchFamily="18" charset="0"/>
              <a:ea typeface="ＭＳ Ｐ明朝" pitchFamily="18" charset="-128"/>
              <a:cs typeface="+mn-cs"/>
            </a:endParaRP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Reset Type: định nghĩa khi một biến số cần khởi tạo lại giá trị ban đầu ở những thời điểm nhất định.</a:t>
            </a:r>
            <a:endParaRPr kumimoji="1" lang="en-US" sz="1200" b="0" i="0" kern="1200" dirty="0" smtClean="0">
              <a:solidFill>
                <a:schemeClr val="tx1"/>
              </a:solidFill>
              <a:effectLst/>
              <a:latin typeface="Times New Roman" pitchFamily="18" charset="0"/>
              <a:ea typeface="ＭＳ Ｐ明朝" pitchFamily="18" charset="-128"/>
              <a:cs typeface="+mn-cs"/>
            </a:endParaRP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Report: Biến số được khởi tạo chỉ lần đầu tiên khi báo cáo được tạo ra.</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Page: Biến số được khởi tạo lại ở mỗi trang</a:t>
            </a:r>
          </a:p>
          <a:p>
            <a:pPr fontAlgn="base"/>
            <a:r>
              <a:rPr kumimoji="1" lang="en-US" sz="1200" b="0" i="0" kern="1200" dirty="0" smtClean="0">
                <a:solidFill>
                  <a:schemeClr val="tx1"/>
                </a:solidFill>
                <a:effectLst/>
                <a:latin typeface="Times New Roman" pitchFamily="18" charset="0"/>
                <a:ea typeface="ＭＳ Ｐ明朝" pitchFamily="18" charset="-128"/>
                <a:cs typeface="+mn-cs"/>
              </a:rPr>
              <a:t>+</a:t>
            </a:r>
            <a:r>
              <a:rPr kumimoji="1" lang="vi-VN" sz="1200" b="0" i="0" kern="1200" dirty="0" smtClean="0">
                <a:solidFill>
                  <a:schemeClr val="tx1"/>
                </a:solidFill>
                <a:effectLst/>
                <a:latin typeface="Times New Roman" pitchFamily="18" charset="0"/>
                <a:ea typeface="ＭＳ Ｐ明朝" pitchFamily="18" charset="-128"/>
                <a:cs typeface="+mn-cs"/>
              </a:rPr>
              <a:t>Column: Biến số được khởi tạo lại trong mỗi cột mới</a:t>
            </a:r>
          </a:p>
          <a:p>
            <a:pPr fontAlgn="base"/>
            <a:endParaRPr kumimoji="1" lang="vi-VN" sz="1200" b="0" i="0" kern="1200" dirty="0" smtClean="0">
              <a:solidFill>
                <a:schemeClr val="tx1"/>
              </a:solidFill>
              <a:effectLst/>
              <a:latin typeface="Times New Roman" pitchFamily="18" charset="0"/>
              <a:ea typeface="ＭＳ Ｐ明朝" pitchFamily="18" charset="-128"/>
              <a:cs typeface="+mn-cs"/>
            </a:endParaRPr>
          </a:p>
          <a:p>
            <a:pPr fontAlgn="base"/>
            <a:endParaRPr kumimoji="1" lang="vi-VN" sz="1200" b="0" i="0" kern="1200" dirty="0" smtClean="0">
              <a:solidFill>
                <a:schemeClr val="tx1"/>
              </a:solidFill>
              <a:effectLst/>
              <a:latin typeface="Times New Roman" pitchFamily="18" charset="0"/>
              <a:ea typeface="ＭＳ Ｐ明朝" pitchFamily="18"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23</a:t>
            </a:fld>
            <a:endParaRPr lang="en-US" altLang="ja-JP"/>
          </a:p>
        </p:txBody>
      </p:sp>
    </p:spTree>
    <p:extLst>
      <p:ext uri="{BB962C8B-B14F-4D97-AF65-F5344CB8AC3E}">
        <p14:creationId xmlns:p14="http://schemas.microsoft.com/office/powerpoint/2010/main" val="416011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err="1" smtClean="0">
                <a:solidFill>
                  <a:schemeClr val="tx1"/>
                </a:solidFill>
                <a:effectLst/>
                <a:latin typeface="Times New Roman" pitchFamily="18" charset="0"/>
                <a:ea typeface="ＭＳ Ｐ明朝" pitchFamily="18" charset="-128"/>
                <a:cs typeface="+mn-cs"/>
              </a:rPr>
              <a:t>Một</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số</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biến</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số</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có</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sẵn</a:t>
            </a:r>
            <a:r>
              <a:rPr kumimoji="1" lang="en-US" sz="1200" b="0" i="0" kern="1200" baseline="0" dirty="0" smtClean="0">
                <a:solidFill>
                  <a:schemeClr val="tx1"/>
                </a:solidFill>
                <a:effectLst/>
                <a:latin typeface="Times New Roman" pitchFamily="18" charset="0"/>
                <a:ea typeface="ＭＳ Ｐ明朝" pitchFamily="18" charset="-128"/>
                <a:cs typeface="+mn-cs"/>
              </a:rPr>
              <a:t>:</a:t>
            </a:r>
            <a:endParaRPr kumimoji="1" lang="en-US" sz="1200" b="0" i="0" kern="1200" dirty="0" smtClean="0">
              <a:solidFill>
                <a:schemeClr val="tx1"/>
              </a:solidFill>
              <a:effectLst/>
              <a:latin typeface="Times New Roman" pitchFamily="18" charset="0"/>
              <a:ea typeface="ＭＳ Ｐ明朝" pitchFamily="18" charset="-128"/>
              <a:cs typeface="+mn-cs"/>
            </a:endParaRPr>
          </a:p>
          <a:p>
            <a:pPr fontAlgn="base"/>
            <a:r>
              <a:rPr kumimoji="1" lang="vi-VN" sz="1200" b="0" i="0" kern="1200" dirty="0" smtClean="0">
                <a:solidFill>
                  <a:schemeClr val="tx1"/>
                </a:solidFill>
                <a:effectLst/>
                <a:latin typeface="Times New Roman" pitchFamily="18" charset="0"/>
                <a:ea typeface="ＭＳ Ｐ明朝" pitchFamily="18" charset="-128"/>
                <a:cs typeface="+mn-cs"/>
              </a:rPr>
              <a:t>PAGE_NUMBER: Chứa số trang của trang hiện tại</a:t>
            </a:r>
          </a:p>
          <a:p>
            <a:pPr fontAlgn="base"/>
            <a:r>
              <a:rPr kumimoji="1" lang="vi-VN" sz="1200" b="0" i="0" kern="1200" dirty="0" smtClean="0">
                <a:solidFill>
                  <a:schemeClr val="tx1"/>
                </a:solidFill>
                <a:effectLst/>
                <a:latin typeface="Times New Roman" pitchFamily="18" charset="0"/>
                <a:ea typeface="ＭＳ Ｐ明朝" pitchFamily="18" charset="-128"/>
                <a:cs typeface="+mn-cs"/>
              </a:rPr>
              <a:t>COLUMN_NUMBER: Chứa số cột hiện tại</a:t>
            </a:r>
          </a:p>
          <a:p>
            <a:pPr fontAlgn="base"/>
            <a:r>
              <a:rPr kumimoji="1" lang="vi-VN" sz="1200" b="0" i="0" kern="1200" dirty="0" smtClean="0">
                <a:solidFill>
                  <a:schemeClr val="tx1"/>
                </a:solidFill>
                <a:effectLst/>
                <a:latin typeface="Times New Roman" pitchFamily="18" charset="0"/>
                <a:ea typeface="ＭＳ Ｐ明朝" pitchFamily="18" charset="-128"/>
                <a:cs typeface="+mn-cs"/>
              </a:rPr>
              <a:t>REPORT_COUNT: Chứa số bản ghi được xử lý</a:t>
            </a:r>
          </a:p>
          <a:p>
            <a:pPr fontAlgn="base"/>
            <a:r>
              <a:rPr kumimoji="1" lang="vi-VN" sz="1200" b="0" i="0" kern="1200" dirty="0" smtClean="0">
                <a:solidFill>
                  <a:schemeClr val="tx1"/>
                </a:solidFill>
                <a:effectLst/>
                <a:latin typeface="Times New Roman" pitchFamily="18" charset="0"/>
                <a:ea typeface="ＭＳ Ｐ明朝" pitchFamily="18" charset="-128"/>
                <a:cs typeface="+mn-cs"/>
              </a:rPr>
              <a:t>PAGE_COUNT</a:t>
            </a:r>
          </a:p>
          <a:p>
            <a:pPr fontAlgn="base"/>
            <a:r>
              <a:rPr kumimoji="1" lang="vi-VN" sz="1200" b="0" i="0" kern="1200" dirty="0" smtClean="0">
                <a:solidFill>
                  <a:schemeClr val="tx1"/>
                </a:solidFill>
                <a:effectLst/>
                <a:latin typeface="Times New Roman" pitchFamily="18" charset="0"/>
                <a:ea typeface="ＭＳ Ｐ明朝" pitchFamily="18" charset="-128"/>
                <a:cs typeface="+mn-cs"/>
              </a:rPr>
              <a:t>COLUMN_COUNT</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đếm</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số</a:t>
            </a:r>
            <a:r>
              <a:rPr kumimoji="1" lang="en-US" sz="1200" b="0" i="0" kern="1200" baseline="0" dirty="0" smtClean="0">
                <a:solidFill>
                  <a:schemeClr val="tx1"/>
                </a:solidFill>
                <a:effectLst/>
                <a:latin typeface="Times New Roman" pitchFamily="18" charset="0"/>
                <a:ea typeface="ＭＳ Ｐ明朝" pitchFamily="18" charset="-128"/>
                <a:cs typeface="+mn-cs"/>
              </a:rPr>
              <a:t> </a:t>
            </a:r>
            <a:r>
              <a:rPr kumimoji="1" lang="en-US" sz="1200" b="0" i="0" kern="1200" baseline="0" dirty="0" err="1" smtClean="0">
                <a:solidFill>
                  <a:schemeClr val="tx1"/>
                </a:solidFill>
                <a:effectLst/>
                <a:latin typeface="Times New Roman" pitchFamily="18" charset="0"/>
                <a:ea typeface="ＭＳ Ｐ明朝" pitchFamily="18" charset="-128"/>
                <a:cs typeface="+mn-cs"/>
              </a:rPr>
              <a:t>cột</a:t>
            </a:r>
            <a:endParaRPr kumimoji="1" lang="vi-VN" sz="1200" b="0" i="0" kern="1200" dirty="0" smtClean="0">
              <a:solidFill>
                <a:schemeClr val="tx1"/>
              </a:solidFill>
              <a:effectLst/>
              <a:latin typeface="Times New Roman" pitchFamily="18" charset="0"/>
              <a:ea typeface="ＭＳ Ｐ明朝" pitchFamily="18"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24</a:t>
            </a:fld>
            <a:endParaRPr lang="en-US" altLang="ja-JP"/>
          </a:p>
        </p:txBody>
      </p:sp>
    </p:spTree>
    <p:extLst>
      <p:ext uri="{BB962C8B-B14F-4D97-AF65-F5344CB8AC3E}">
        <p14:creationId xmlns:p14="http://schemas.microsoft.com/office/powerpoint/2010/main" val="410802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Times New Roman" pitchFamily="18" charset="0"/>
                <a:ea typeface="ＭＳ Ｐ明朝" pitchFamily="18" charset="-128"/>
                <a:cs typeface="+mn-cs"/>
              </a:rPr>
              <a:t>Kéo thả đối tượng </a:t>
            </a:r>
            <a:r>
              <a:rPr kumimoji="1" lang="vi-VN" sz="1200" b="1" i="0" kern="1200" dirty="0" smtClean="0">
                <a:solidFill>
                  <a:schemeClr val="tx1"/>
                </a:solidFill>
                <a:effectLst/>
                <a:latin typeface="Times New Roman" pitchFamily="18" charset="0"/>
                <a:ea typeface="ＭＳ Ｐ明朝" pitchFamily="18" charset="-128"/>
                <a:cs typeface="+mn-cs"/>
              </a:rPr>
              <a:t>Rectangle </a:t>
            </a:r>
            <a:r>
              <a:rPr kumimoji="1" lang="vi-VN" sz="1200" b="0" i="0" kern="1200" dirty="0" smtClean="0">
                <a:solidFill>
                  <a:schemeClr val="tx1"/>
                </a:solidFill>
                <a:effectLst/>
                <a:latin typeface="Times New Roman" pitchFamily="18" charset="0"/>
                <a:ea typeface="ＭＳ Ｐ明朝" pitchFamily="18" charset="-128"/>
                <a:cs typeface="+mn-cs"/>
              </a:rPr>
              <a:t>từ </a:t>
            </a:r>
            <a:r>
              <a:rPr kumimoji="1" lang="vi-VN" sz="1200" b="1" i="0" kern="1200" dirty="0" smtClean="0">
                <a:solidFill>
                  <a:schemeClr val="tx1"/>
                </a:solidFill>
                <a:effectLst/>
                <a:latin typeface="Times New Roman" pitchFamily="18" charset="0"/>
                <a:ea typeface="ＭＳ Ｐ明朝" pitchFamily="18" charset="-128"/>
                <a:cs typeface="+mn-cs"/>
              </a:rPr>
              <a:t>Pallete </a:t>
            </a:r>
            <a:r>
              <a:rPr kumimoji="1" lang="vi-VN" sz="1200" b="0" i="0" kern="1200" dirty="0" smtClean="0">
                <a:solidFill>
                  <a:schemeClr val="tx1"/>
                </a:solidFill>
                <a:effectLst/>
                <a:latin typeface="Times New Roman" pitchFamily="18" charset="0"/>
                <a:ea typeface="ＭＳ Ｐ明朝" pitchFamily="18" charset="-128"/>
                <a:cs typeface="+mn-cs"/>
              </a:rPr>
              <a:t>vào phần </a:t>
            </a:r>
            <a:r>
              <a:rPr kumimoji="1" lang="vi-VN" sz="1200" b="1" i="0" kern="1200" dirty="0" smtClean="0">
                <a:solidFill>
                  <a:schemeClr val="tx1"/>
                </a:solidFill>
                <a:effectLst/>
                <a:latin typeface="Times New Roman" pitchFamily="18" charset="0"/>
                <a:ea typeface="ＭＳ Ｐ明朝" pitchFamily="18" charset="-128"/>
                <a:cs typeface="+mn-cs"/>
              </a:rPr>
              <a:t>Column Header</a:t>
            </a:r>
            <a:r>
              <a:rPr kumimoji="1" lang="vi-VN" sz="1200" b="0" i="0" kern="1200" dirty="0" smtClean="0">
                <a:solidFill>
                  <a:schemeClr val="tx1"/>
                </a:solidFill>
                <a:effectLst/>
                <a:latin typeface="Times New Roman" pitchFamily="18" charset="0"/>
                <a:ea typeface="ＭＳ Ｐ明朝" pitchFamily="18" charset="-128"/>
                <a:cs typeface="+mn-cs"/>
              </a:rPr>
              <a:t> của báo cáo. Sau đó kéo </a:t>
            </a:r>
            <a:r>
              <a:rPr kumimoji="1" lang="vi-VN" sz="1200" b="1" i="0" kern="1200" dirty="0" smtClean="0">
                <a:solidFill>
                  <a:schemeClr val="tx1"/>
                </a:solidFill>
                <a:effectLst/>
                <a:latin typeface="Times New Roman" pitchFamily="18" charset="0"/>
                <a:ea typeface="ＭＳ Ｐ明朝" pitchFamily="18" charset="-128"/>
                <a:cs typeface="+mn-cs"/>
              </a:rPr>
              <a:t>Rectangle </a:t>
            </a:r>
            <a:r>
              <a:rPr kumimoji="1" lang="vi-VN" sz="1200" b="0" i="0" kern="1200" dirty="0" smtClean="0">
                <a:solidFill>
                  <a:schemeClr val="tx1"/>
                </a:solidFill>
                <a:effectLst/>
                <a:latin typeface="Times New Roman" pitchFamily="18" charset="0"/>
                <a:ea typeface="ＭＳ Ｐ明朝" pitchFamily="18" charset="-128"/>
                <a:cs typeface="+mn-cs"/>
              </a:rPr>
              <a:t>đầy theo chiều ngang.</a:t>
            </a:r>
            <a:endParaRPr kumimoji="1" lang="en-US" sz="1200" b="0" i="0" kern="1200" dirty="0" smtClean="0">
              <a:solidFill>
                <a:schemeClr val="tx1"/>
              </a:solidFill>
              <a:effectLst/>
              <a:latin typeface="Times New Roman" pitchFamily="18" charset="0"/>
              <a:ea typeface="ＭＳ Ｐ明朝" pitchFamily="18" charset="-128"/>
              <a:cs typeface="+mn-cs"/>
            </a:endParaRPr>
          </a:p>
          <a:p>
            <a:r>
              <a:rPr kumimoji="1" lang="en-US" sz="1200" b="0" i="0" kern="1200" dirty="0" err="1" smtClean="0">
                <a:solidFill>
                  <a:schemeClr val="tx1"/>
                </a:solidFill>
                <a:effectLst/>
                <a:latin typeface="Times New Roman" pitchFamily="18" charset="0"/>
                <a:ea typeface="ＭＳ Ｐ明朝" pitchFamily="18" charset="-128"/>
                <a:cs typeface="+mn-cs"/>
              </a:rPr>
              <a:t>điều</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chỉnh</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chiều</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cao</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của</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phần</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1" i="0" kern="1200" dirty="0" smtClean="0">
                <a:solidFill>
                  <a:schemeClr val="tx1"/>
                </a:solidFill>
                <a:effectLst/>
                <a:latin typeface="Times New Roman" pitchFamily="18" charset="0"/>
                <a:ea typeface="ＭＳ Ｐ明朝" pitchFamily="18" charset="-128"/>
                <a:cs typeface="+mn-cs"/>
              </a:rPr>
              <a:t>Column Header</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cho</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bằng</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với</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chiều</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cao</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của</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1" i="0" kern="1200" dirty="0" smtClean="0">
                <a:solidFill>
                  <a:schemeClr val="tx1"/>
                </a:solidFill>
                <a:effectLst/>
                <a:latin typeface="Times New Roman" pitchFamily="18" charset="0"/>
                <a:ea typeface="ＭＳ Ｐ明朝" pitchFamily="18" charset="-128"/>
                <a:cs typeface="+mn-cs"/>
              </a:rPr>
              <a:t>Rectangle </a:t>
            </a:r>
            <a:r>
              <a:rPr kumimoji="1" lang="en-US" sz="1200" b="0" i="0" kern="1200" dirty="0" err="1" smtClean="0">
                <a:solidFill>
                  <a:schemeClr val="tx1"/>
                </a:solidFill>
                <a:effectLst/>
                <a:latin typeface="Times New Roman" pitchFamily="18" charset="0"/>
                <a:ea typeface="ＭＳ Ｐ明朝" pitchFamily="18" charset="-128"/>
                <a:cs typeface="+mn-cs"/>
              </a:rPr>
              <a:t>vừa</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tạo</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Nhằm</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tránh</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các</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khoảng</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trắng</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không</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cần</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thiết</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của</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báo</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cáo</a:t>
            </a:r>
            <a:r>
              <a:rPr kumimoji="1" lang="en-US" sz="1200" b="0" i="0" kern="1200" dirty="0" smtClean="0">
                <a:solidFill>
                  <a:schemeClr val="tx1"/>
                </a:solidFill>
                <a:effectLst/>
                <a:latin typeface="Times New Roman" pitchFamily="18" charset="0"/>
                <a:ea typeface="ＭＳ Ｐ明朝" pitchFamily="18" charset="-128"/>
                <a:cs typeface="+mn-cs"/>
              </a:rPr>
              <a:t>.</a:t>
            </a:r>
          </a:p>
          <a:p>
            <a:r>
              <a:rPr kumimoji="1" lang="en-US" sz="1200" b="0" i="0" kern="1200" dirty="0" err="1" smtClean="0">
                <a:solidFill>
                  <a:schemeClr val="tx1"/>
                </a:solidFill>
                <a:effectLst/>
                <a:latin typeface="Times New Roman" pitchFamily="18" charset="0"/>
                <a:ea typeface="ＭＳ Ｐ明朝" pitchFamily="18" charset="-128"/>
                <a:cs typeface="+mn-cs"/>
              </a:rPr>
              <a:t>đổi</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mầu</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nền</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0" i="0" kern="1200" dirty="0" err="1" smtClean="0">
                <a:solidFill>
                  <a:schemeClr val="tx1"/>
                </a:solidFill>
                <a:effectLst/>
                <a:latin typeface="Times New Roman" pitchFamily="18" charset="0"/>
                <a:ea typeface="ＭＳ Ｐ明朝" pitchFamily="18" charset="-128"/>
                <a:cs typeface="+mn-cs"/>
              </a:rPr>
              <a:t>của</a:t>
            </a:r>
            <a:r>
              <a:rPr kumimoji="1" lang="en-US" sz="1200" b="0" i="0" kern="1200" dirty="0" smtClean="0">
                <a:solidFill>
                  <a:schemeClr val="tx1"/>
                </a:solidFill>
                <a:effectLst/>
                <a:latin typeface="Times New Roman" pitchFamily="18" charset="0"/>
                <a:ea typeface="ＭＳ Ｐ明朝" pitchFamily="18" charset="-128"/>
                <a:cs typeface="+mn-cs"/>
              </a:rPr>
              <a:t> </a:t>
            </a:r>
            <a:r>
              <a:rPr kumimoji="1" lang="en-US" sz="1200" b="1" i="0" kern="1200" dirty="0" smtClean="0">
                <a:solidFill>
                  <a:schemeClr val="tx1"/>
                </a:solidFill>
                <a:effectLst/>
                <a:latin typeface="Times New Roman" pitchFamily="18" charset="0"/>
                <a:ea typeface="ＭＳ Ｐ明朝" pitchFamily="18" charset="-128"/>
                <a:cs typeface="+mn-cs"/>
              </a:rPr>
              <a:t>Rectangle</a:t>
            </a:r>
            <a:endParaRPr kumimoji="1" lang="en-US" sz="1200" b="0" i="0" kern="1200" dirty="0" smtClean="0">
              <a:solidFill>
                <a:schemeClr val="tx1"/>
              </a:solidFill>
              <a:effectLst/>
              <a:latin typeface="Times New Roman" pitchFamily="18" charset="0"/>
              <a:ea typeface="ＭＳ Ｐ明朝" pitchFamily="18"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1D7F45AE-C57F-4A42-9F53-F6D5B96129BD}" type="slidenum">
              <a:rPr lang="en-US" altLang="ja-JP" smtClean="0"/>
              <a:pPr>
                <a:defRPr/>
              </a:pPr>
              <a:t>41</a:t>
            </a:fld>
            <a:endParaRPr lang="en-US" altLang="ja-JP"/>
          </a:p>
        </p:txBody>
      </p:sp>
    </p:spTree>
    <p:extLst>
      <p:ext uri="{BB962C8B-B14F-4D97-AF65-F5344CB8AC3E}">
        <p14:creationId xmlns:p14="http://schemas.microsoft.com/office/powerpoint/2010/main" val="21347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4" name="Line 4"/>
          <p:cNvSpPr>
            <a:spLocks noChangeShapeType="1"/>
          </p:cNvSpPr>
          <p:nvPr/>
        </p:nvSpPr>
        <p:spPr bwMode="auto">
          <a:xfrm>
            <a:off x="1308100" y="2413000"/>
            <a:ext cx="7634288" cy="1588"/>
          </a:xfrm>
          <a:prstGeom prst="line">
            <a:avLst/>
          </a:prstGeom>
          <a:noFill/>
          <a:ln w="38100">
            <a:solidFill>
              <a:schemeClr val="folHlink"/>
            </a:solidFill>
            <a:round/>
            <a:headEnd type="none" w="sm" len="sm"/>
            <a:tailEnd type="none" w="sm" len="sm"/>
          </a:ln>
          <a:effectLst/>
          <a:extLst/>
        </p:spPr>
        <p:txBody>
          <a:bodyPr wrap="none" anchor="ctr"/>
          <a:lstStyle/>
          <a:p>
            <a:pPr algn="ctr" eaLnBrk="0" hangingPunct="0">
              <a:defRPr/>
            </a:pPr>
            <a:endParaRPr kumimoji="0" lang="ja-JP" altLang="en-US">
              <a:latin typeface="Arial" charset="0"/>
            </a:endParaRPr>
          </a:p>
        </p:txBody>
      </p:sp>
      <p:sp>
        <p:nvSpPr>
          <p:cNvPr id="191490" name="Rectangle 2"/>
          <p:cNvSpPr>
            <a:spLocks noGrp="1" noChangeArrowheads="1"/>
          </p:cNvSpPr>
          <p:nvPr>
            <p:ph type="ctrTitle"/>
          </p:nvPr>
        </p:nvSpPr>
        <p:spPr>
          <a:xfrm>
            <a:off x="1371600" y="1600200"/>
            <a:ext cx="7543800" cy="762000"/>
          </a:xfrm>
        </p:spPr>
        <p:txBody>
          <a:bodyPr anchor="ctr"/>
          <a:lstStyle>
            <a:lvl1pPr>
              <a:defRPr sz="3600" b="1" baseline="0">
                <a:latin typeface="Arial" panose="020B0604020202020204" pitchFamily="34" charset="0"/>
                <a:ea typeface="Meiryo UI" panose="020B0604030504040204" pitchFamily="50" charset="-128"/>
              </a:defRPr>
            </a:lvl1pPr>
          </a:lstStyle>
          <a:p>
            <a:pPr lvl="0"/>
            <a:r>
              <a:rPr lang="ja-JP" altLang="en-US" noProof="0" smtClean="0"/>
              <a:t>マスター タイトルの書式設定</a:t>
            </a:r>
          </a:p>
        </p:txBody>
      </p:sp>
      <p:sp>
        <p:nvSpPr>
          <p:cNvPr id="191491" name="Rectangle 3"/>
          <p:cNvSpPr>
            <a:spLocks noGrp="1" noChangeArrowheads="1"/>
          </p:cNvSpPr>
          <p:nvPr>
            <p:ph type="subTitle" idx="1" hasCustomPrompt="1"/>
          </p:nvPr>
        </p:nvSpPr>
        <p:spPr>
          <a:xfrm>
            <a:off x="5257800" y="5085230"/>
            <a:ext cx="3429000" cy="936130"/>
          </a:xfrm>
        </p:spPr>
        <p:txBody>
          <a:bodyPr tIns="45714"/>
          <a:lstStyle>
            <a:lvl1pPr marL="0" indent="0" algn="r">
              <a:buFontTx/>
              <a:buNone/>
              <a:defRPr b="1" i="0" baseline="0">
                <a:latin typeface="Arial" panose="020B0604020202020204" pitchFamily="34" charset="0"/>
                <a:ea typeface="Meiryo UI" panose="020B0604030504040204" pitchFamily="50" charset="-128"/>
              </a:defRPr>
            </a:lvl1pPr>
          </a:lstStyle>
          <a:p>
            <a:pPr lvl="0"/>
            <a:r>
              <a:rPr lang="ja-JP" altLang="en-US" noProof="0" smtClean="0"/>
              <a:t>マスター サブタイトルの書式設定</a:t>
            </a:r>
            <a:endParaRPr lang="en-US" altLang="ja-JP" noProof="0" smtClean="0"/>
          </a:p>
          <a:p>
            <a:pPr lvl="0"/>
            <a:endParaRPr lang="ja-JP" altLang="en-US" noProof="0" smtClean="0"/>
          </a:p>
        </p:txBody>
      </p:sp>
    </p:spTree>
    <p:extLst>
      <p:ext uri="{BB962C8B-B14F-4D97-AF65-F5344CB8AC3E}">
        <p14:creationId xmlns:p14="http://schemas.microsoft.com/office/powerpoint/2010/main" val="1163955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941210"/>
            <a:ext cx="5486400" cy="566738"/>
          </a:xfrm>
        </p:spPr>
        <p:txBody>
          <a:bodyPr/>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764629"/>
            <a:ext cx="5486400" cy="410457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smtClean="0"/>
          </a:p>
        </p:txBody>
      </p:sp>
      <p:sp>
        <p:nvSpPr>
          <p:cNvPr id="4" name="テキスト プレースホルダー 3"/>
          <p:cNvSpPr>
            <a:spLocks noGrp="1"/>
          </p:cNvSpPr>
          <p:nvPr>
            <p:ph type="body" sz="half" idx="2"/>
          </p:nvPr>
        </p:nvSpPr>
        <p:spPr>
          <a:xfrm>
            <a:off x="1792288" y="550794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sldNum" sz="quarter" idx="10"/>
          </p:nvPr>
        </p:nvSpPr>
        <p:spPr>
          <a:ln/>
        </p:spPr>
        <p:txBody>
          <a:bodyPr/>
          <a:lstStyle>
            <a:lvl1pPr>
              <a:defRPr/>
            </a:lvl1pPr>
          </a:lstStyle>
          <a:p>
            <a:pPr>
              <a:defRPr/>
            </a:pPr>
            <a:fld id="{5B3C94CB-9A91-44E0-8BF9-2A294A01B4C9}" type="slidenum">
              <a:rPr lang="en-US" altLang="ja-JP"/>
              <a:pPr>
                <a:defRPr/>
              </a:pPr>
              <a:t>‹#›</a:t>
            </a:fld>
            <a:endParaRPr lang="en-US" altLang="ja-JP"/>
          </a:p>
        </p:txBody>
      </p:sp>
    </p:spTree>
    <p:extLst>
      <p:ext uri="{BB962C8B-B14F-4D97-AF65-F5344CB8AC3E}">
        <p14:creationId xmlns:p14="http://schemas.microsoft.com/office/powerpoint/2010/main" val="301452833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sldNum" sz="quarter" idx="10"/>
          </p:nvPr>
        </p:nvSpPr>
        <p:spPr>
          <a:ln/>
        </p:spPr>
        <p:txBody>
          <a:bodyPr/>
          <a:lstStyle>
            <a:lvl1pPr>
              <a:defRPr/>
            </a:lvl1pPr>
          </a:lstStyle>
          <a:p>
            <a:pPr>
              <a:defRPr/>
            </a:pPr>
            <a:fld id="{17E62580-9C58-48B7-AC11-0F8EF4B20D1E}" type="slidenum">
              <a:rPr lang="en-US" altLang="ja-JP"/>
              <a:pPr>
                <a:defRPr/>
              </a:pPr>
              <a:t>‹#›</a:t>
            </a:fld>
            <a:endParaRPr lang="en-US" altLang="ja-JP"/>
          </a:p>
        </p:txBody>
      </p:sp>
    </p:spTree>
    <p:extLst>
      <p:ext uri="{BB962C8B-B14F-4D97-AF65-F5344CB8AC3E}">
        <p14:creationId xmlns:p14="http://schemas.microsoft.com/office/powerpoint/2010/main" val="27119883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26250" y="836640"/>
            <a:ext cx="2251075" cy="541176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71438" y="836640"/>
            <a:ext cx="6602412" cy="541176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sldNum" sz="quarter" idx="10"/>
          </p:nvPr>
        </p:nvSpPr>
        <p:spPr>
          <a:ln/>
        </p:spPr>
        <p:txBody>
          <a:bodyPr/>
          <a:lstStyle>
            <a:lvl1pPr>
              <a:defRPr/>
            </a:lvl1pPr>
          </a:lstStyle>
          <a:p>
            <a:pPr>
              <a:defRPr/>
            </a:pPr>
            <a:fld id="{BBA6E17D-FC77-403B-9DCD-6F58A47D4219}" type="slidenum">
              <a:rPr lang="en-US" altLang="ja-JP"/>
              <a:pPr>
                <a:defRPr/>
              </a:pPr>
              <a:t>‹#›</a:t>
            </a:fld>
            <a:endParaRPr lang="en-US" altLang="ja-JP"/>
          </a:p>
        </p:txBody>
      </p:sp>
    </p:spTree>
    <p:extLst>
      <p:ext uri="{BB962C8B-B14F-4D97-AF65-F5344CB8AC3E}">
        <p14:creationId xmlns:p14="http://schemas.microsoft.com/office/powerpoint/2010/main" val="41841577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と表">
    <p:spTree>
      <p:nvGrpSpPr>
        <p:cNvPr id="1" name=""/>
        <p:cNvGrpSpPr/>
        <p:nvPr/>
      </p:nvGrpSpPr>
      <p:grpSpPr>
        <a:xfrm>
          <a:off x="0" y="0"/>
          <a:ext cx="0" cy="0"/>
          <a:chOff x="0" y="0"/>
          <a:chExt cx="0" cy="0"/>
        </a:xfrm>
      </p:grpSpPr>
      <p:sp>
        <p:nvSpPr>
          <p:cNvPr id="3" name="表プレースホルダー 2"/>
          <p:cNvSpPr>
            <a:spLocks noGrp="1"/>
          </p:cNvSpPr>
          <p:nvPr>
            <p:ph type="tbl" idx="1"/>
          </p:nvPr>
        </p:nvSpPr>
        <p:spPr>
          <a:xfrm>
            <a:off x="71438" y="836640"/>
            <a:ext cx="9005887" cy="5472760"/>
          </a:xfrm>
        </p:spPr>
        <p:txBody>
          <a:bodyPr/>
          <a:lstStyle/>
          <a:p>
            <a:pPr lvl="0"/>
            <a:endParaRPr lang="ja-JP" altLang="en-US" noProof="0" smtClean="0"/>
          </a:p>
        </p:txBody>
      </p:sp>
      <p:sp>
        <p:nvSpPr>
          <p:cNvPr id="4" name="Rectangle 13"/>
          <p:cNvSpPr>
            <a:spLocks noGrp="1" noChangeArrowheads="1"/>
          </p:cNvSpPr>
          <p:nvPr>
            <p:ph type="sldNum" sz="quarter" idx="10"/>
          </p:nvPr>
        </p:nvSpPr>
        <p:spPr>
          <a:ln/>
        </p:spPr>
        <p:txBody>
          <a:bodyPr/>
          <a:lstStyle>
            <a:lvl1pPr>
              <a:defRPr/>
            </a:lvl1pPr>
          </a:lstStyle>
          <a:p>
            <a:pPr>
              <a:defRPr/>
            </a:pPr>
            <a:fld id="{8CEFA555-C4B3-4AE2-95A8-87185DF76A82}" type="slidenum">
              <a:rPr lang="en-US" altLang="ja-JP"/>
              <a:pPr>
                <a:defRPr/>
              </a:pPr>
              <a:t>‹#›</a:t>
            </a:fld>
            <a:endParaRPr lang="en-US" altLang="ja-JP"/>
          </a:p>
        </p:txBody>
      </p:sp>
      <p:sp>
        <p:nvSpPr>
          <p:cNvPr id="6" name="タイトル 1"/>
          <p:cNvSpPr>
            <a:spLocks noGrp="1"/>
          </p:cNvSpPr>
          <p:nvPr>
            <p:ph type="title"/>
          </p:nvPr>
        </p:nvSpPr>
        <p:spPr>
          <a:xfrm>
            <a:off x="1143000" y="0"/>
            <a:ext cx="7934325" cy="692620"/>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489822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Rectangle 13"/>
          <p:cNvSpPr>
            <a:spLocks noGrp="1" noChangeArrowheads="1"/>
          </p:cNvSpPr>
          <p:nvPr>
            <p:ph type="sldNum" sz="quarter" idx="10"/>
          </p:nvPr>
        </p:nvSpPr>
        <p:spPr>
          <a:ln/>
        </p:spPr>
        <p:txBody>
          <a:bodyPr/>
          <a:lstStyle>
            <a:lvl1pPr>
              <a:defRPr/>
            </a:lvl1pPr>
          </a:lstStyle>
          <a:p>
            <a:pPr>
              <a:defRPr/>
            </a:pPr>
            <a:fld id="{38C64F64-CD89-4B10-A1CC-D73F5B48FA3D}" type="slidenum">
              <a:rPr lang="en-US" altLang="ja-JP"/>
              <a:pPr>
                <a:defRPr/>
              </a:pPr>
              <a:t>‹#›</a:t>
            </a:fld>
            <a:endParaRPr lang="en-US" altLang="ja-JP"/>
          </a:p>
        </p:txBody>
      </p:sp>
    </p:spTree>
    <p:extLst>
      <p:ext uri="{BB962C8B-B14F-4D97-AF65-F5344CB8AC3E}">
        <p14:creationId xmlns:p14="http://schemas.microsoft.com/office/powerpoint/2010/main" val="26566512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13"/>
          <p:cNvSpPr>
            <a:spLocks noGrp="1" noChangeArrowheads="1"/>
          </p:cNvSpPr>
          <p:nvPr>
            <p:ph type="sldNum" sz="quarter" idx="10"/>
          </p:nvPr>
        </p:nvSpPr>
        <p:spPr>
          <a:ln/>
        </p:spPr>
        <p:txBody>
          <a:bodyPr/>
          <a:lstStyle>
            <a:lvl1pPr>
              <a:defRPr/>
            </a:lvl1pPr>
          </a:lstStyle>
          <a:p>
            <a:pPr>
              <a:defRPr/>
            </a:pPr>
            <a:fld id="{DF7D7A9D-6521-4C9C-B98B-0A8DAB95E158}" type="slidenum">
              <a:rPr lang="en-US" altLang="ja-JP"/>
              <a:pPr>
                <a:defRPr/>
              </a:pPr>
              <a:t>‹#›</a:t>
            </a:fld>
            <a:endParaRPr lang="en-US" altLang="ja-JP"/>
          </a:p>
        </p:txBody>
      </p:sp>
    </p:spTree>
    <p:extLst>
      <p:ext uri="{BB962C8B-B14F-4D97-AF65-F5344CB8AC3E}">
        <p14:creationId xmlns:p14="http://schemas.microsoft.com/office/powerpoint/2010/main" val="35773488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Rectangle 13"/>
          <p:cNvSpPr>
            <a:spLocks noGrp="1" noChangeArrowheads="1"/>
          </p:cNvSpPr>
          <p:nvPr>
            <p:ph type="sldNum" sz="quarter" idx="10"/>
          </p:nvPr>
        </p:nvSpPr>
        <p:spPr>
          <a:ln/>
        </p:spPr>
        <p:txBody>
          <a:bodyPr/>
          <a:lstStyle>
            <a:lvl1pPr>
              <a:defRPr/>
            </a:lvl1pPr>
          </a:lstStyle>
          <a:p>
            <a:pPr>
              <a:defRPr/>
            </a:pPr>
            <a:fld id="{CA69473A-7986-4CFF-B252-C027E73E80CC}" type="slidenum">
              <a:rPr lang="en-US" altLang="ja-JP"/>
              <a:pPr>
                <a:defRPr/>
              </a:pPr>
              <a:t>‹#›</a:t>
            </a:fld>
            <a:endParaRPr lang="en-US" altLang="ja-JP"/>
          </a:p>
        </p:txBody>
      </p:sp>
    </p:spTree>
    <p:extLst>
      <p:ext uri="{BB962C8B-B14F-4D97-AF65-F5344CB8AC3E}">
        <p14:creationId xmlns:p14="http://schemas.microsoft.com/office/powerpoint/2010/main" val="19216101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Rectangle 13"/>
          <p:cNvSpPr>
            <a:spLocks noGrp="1" noChangeArrowheads="1"/>
          </p:cNvSpPr>
          <p:nvPr>
            <p:ph type="sldNum" sz="quarter" idx="10"/>
          </p:nvPr>
        </p:nvSpPr>
        <p:spPr>
          <a:xfrm>
            <a:off x="8532318" y="6515100"/>
            <a:ext cx="558800" cy="292404"/>
          </a:xfrm>
          <a:ln/>
        </p:spPr>
        <p:txBody>
          <a:bodyPr/>
          <a:lstStyle>
            <a:lvl1pPr>
              <a:defRPr/>
            </a:lvl1pPr>
          </a:lstStyle>
          <a:p>
            <a:pPr>
              <a:defRPr/>
            </a:pPr>
            <a:fld id="{E5EB50E5-632B-45B3-A97E-E43095B9CD1E}" type="slidenum">
              <a:rPr lang="en-US" altLang="ja-JP"/>
              <a:pPr>
                <a:defRPr/>
              </a:pPr>
              <a:t>‹#›</a:t>
            </a:fld>
            <a:endParaRPr lang="en-US" altLang="ja-JP"/>
          </a:p>
        </p:txBody>
      </p:sp>
    </p:spTree>
    <p:extLst>
      <p:ext uri="{BB962C8B-B14F-4D97-AF65-F5344CB8AC3E}">
        <p14:creationId xmlns:p14="http://schemas.microsoft.com/office/powerpoint/2010/main" val="57361507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71438" y="836640"/>
            <a:ext cx="9005887" cy="541176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3" name="Rectangle 13"/>
          <p:cNvSpPr>
            <a:spLocks noGrp="1" noChangeArrowheads="1"/>
          </p:cNvSpPr>
          <p:nvPr>
            <p:ph type="sldNum" sz="quarter" idx="10"/>
          </p:nvPr>
        </p:nvSpPr>
        <p:spPr>
          <a:ln/>
        </p:spPr>
        <p:txBody>
          <a:bodyPr/>
          <a:lstStyle>
            <a:lvl1pPr>
              <a:defRPr/>
            </a:lvl1pPr>
          </a:lstStyle>
          <a:p>
            <a:pPr>
              <a:defRPr/>
            </a:pPr>
            <a:fld id="{D31D9807-2575-4275-B7F7-5E53D8930BD6}" type="slidenum">
              <a:rPr lang="en-US" altLang="ja-JP"/>
              <a:pPr>
                <a:defRPr/>
              </a:pPr>
              <a:t>‹#›</a:t>
            </a:fld>
            <a:endParaRPr lang="en-US" altLang="ja-JP"/>
          </a:p>
        </p:txBody>
      </p:sp>
    </p:spTree>
    <p:extLst>
      <p:ext uri="{BB962C8B-B14F-4D97-AF65-F5344CB8AC3E}">
        <p14:creationId xmlns:p14="http://schemas.microsoft.com/office/powerpoint/2010/main" val="18292826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71438" y="836640"/>
            <a:ext cx="4425950" cy="54117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9788" y="836640"/>
            <a:ext cx="4427537" cy="541176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13"/>
          <p:cNvSpPr>
            <a:spLocks noGrp="1" noChangeArrowheads="1"/>
          </p:cNvSpPr>
          <p:nvPr>
            <p:ph type="sldNum" sz="quarter" idx="10"/>
          </p:nvPr>
        </p:nvSpPr>
        <p:spPr>
          <a:ln/>
        </p:spPr>
        <p:txBody>
          <a:bodyPr/>
          <a:lstStyle>
            <a:lvl1pPr>
              <a:defRPr/>
            </a:lvl1pPr>
          </a:lstStyle>
          <a:p>
            <a:pPr>
              <a:defRPr/>
            </a:pPr>
            <a:fld id="{7F44A812-BA8E-4920-B2B3-E93E3E6BA656}" type="slidenum">
              <a:rPr lang="en-US" altLang="ja-JP"/>
              <a:pPr>
                <a:defRPr/>
              </a:pPr>
              <a:t>‹#›</a:t>
            </a:fld>
            <a:endParaRPr lang="en-US" altLang="ja-JP"/>
          </a:p>
        </p:txBody>
      </p:sp>
    </p:spTree>
    <p:extLst>
      <p:ext uri="{BB962C8B-B14F-4D97-AF65-F5344CB8AC3E}">
        <p14:creationId xmlns:p14="http://schemas.microsoft.com/office/powerpoint/2010/main" val="14915466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908650"/>
            <a:ext cx="4040188" cy="68924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1613932"/>
            <a:ext cx="4040188" cy="46954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4" y="924685"/>
            <a:ext cx="4041775" cy="68924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1613932"/>
            <a:ext cx="4041775" cy="46954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13"/>
          <p:cNvSpPr>
            <a:spLocks noGrp="1" noChangeArrowheads="1"/>
          </p:cNvSpPr>
          <p:nvPr>
            <p:ph type="sldNum" sz="quarter" idx="10"/>
          </p:nvPr>
        </p:nvSpPr>
        <p:spPr>
          <a:ln/>
        </p:spPr>
        <p:txBody>
          <a:bodyPr/>
          <a:lstStyle>
            <a:lvl1pPr>
              <a:defRPr/>
            </a:lvl1pPr>
          </a:lstStyle>
          <a:p>
            <a:pPr>
              <a:defRPr/>
            </a:pPr>
            <a:fld id="{DF3647CA-5263-4D22-8861-FA93ACD399EF}" type="slidenum">
              <a:rPr lang="en-US" altLang="ja-JP"/>
              <a:pPr>
                <a:defRPr/>
              </a:pPr>
              <a:t>‹#›</a:t>
            </a:fld>
            <a:endParaRPr lang="en-US" altLang="ja-JP"/>
          </a:p>
        </p:txBody>
      </p:sp>
      <p:sp>
        <p:nvSpPr>
          <p:cNvPr id="9" name="タイトル 1"/>
          <p:cNvSpPr>
            <a:spLocks noGrp="1"/>
          </p:cNvSpPr>
          <p:nvPr>
            <p:ph type="title"/>
          </p:nvPr>
        </p:nvSpPr>
        <p:spPr>
          <a:xfrm>
            <a:off x="1143000" y="0"/>
            <a:ext cx="7934325" cy="692620"/>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8490653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836640"/>
            <a:ext cx="3008313" cy="648090"/>
          </a:xfrm>
        </p:spPr>
        <p:txBody>
          <a:bodyPr/>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836640"/>
            <a:ext cx="5111750" cy="5472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84730"/>
            <a:ext cx="3008313" cy="482467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Rectangle 13"/>
          <p:cNvSpPr>
            <a:spLocks noGrp="1" noChangeArrowheads="1"/>
          </p:cNvSpPr>
          <p:nvPr>
            <p:ph type="sldNum" sz="quarter" idx="10"/>
          </p:nvPr>
        </p:nvSpPr>
        <p:spPr>
          <a:ln/>
        </p:spPr>
        <p:txBody>
          <a:bodyPr/>
          <a:lstStyle>
            <a:lvl1pPr>
              <a:defRPr/>
            </a:lvl1pPr>
          </a:lstStyle>
          <a:p>
            <a:pPr>
              <a:defRPr/>
            </a:pPr>
            <a:fld id="{E5EB50E5-632B-45B3-A97E-E43095B9CD1E}" type="slidenum">
              <a:rPr lang="en-US" altLang="ja-JP"/>
              <a:pPr>
                <a:defRPr/>
              </a:pPr>
              <a:t>‹#›</a:t>
            </a:fld>
            <a:endParaRPr lang="en-US" altLang="ja-JP"/>
          </a:p>
        </p:txBody>
      </p:sp>
    </p:spTree>
    <p:extLst>
      <p:ext uri="{BB962C8B-B14F-4D97-AF65-F5344CB8AC3E}">
        <p14:creationId xmlns:p14="http://schemas.microsoft.com/office/powerpoint/2010/main" val="32474240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49" name="Object 25"/>
          <p:cNvGraphicFramePr>
            <a:graphicFrameLocks noChangeAspect="1"/>
          </p:cNvGraphicFramePr>
          <p:nvPr/>
        </p:nvGraphicFramePr>
        <p:xfrm>
          <a:off x="4135438" y="3281363"/>
          <a:ext cx="869950" cy="292100"/>
        </p:xfrm>
        <a:graphic>
          <a:graphicData uri="http://schemas.openxmlformats.org/presentationml/2006/ole">
            <mc:AlternateContent xmlns:mc="http://schemas.openxmlformats.org/markup-compatibility/2006">
              <mc:Choice xmlns:v="urn:schemas-microsoft-com:vml" Requires="v">
                <p:oleObj spid="_x0000_s13960" name="ﾌﾘｰﾗﾝｽ 97 図形" r:id="rId16" imgW="20477" imgH="641447" progId="">
                  <p:embed/>
                </p:oleObj>
              </mc:Choice>
              <mc:Fallback>
                <p:oleObj name="ﾌﾘｰﾗﾝｽ 97 図形" r:id="rId16" imgW="20477" imgH="641447" progId="">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35438" y="3281363"/>
                        <a:ext cx="869950" cy="292100"/>
                      </a:xfrm>
                      <a:prstGeom prst="rect">
                        <a:avLst/>
                      </a:prstGeom>
                      <a:noFill/>
                      <a:ln>
                        <a:noFill/>
                      </a:ln>
                      <a:effectLst/>
                      <a:extLst>
                        <a:ext uri="{909E8E84-426E-40DD-AFC4-6F175D3DCCD1}">
                          <a14:hiddenFill xmlns:a14="http://schemas.microsoft.com/office/drawing/2010/main">
                            <a:solidFill>
                              <a:srgbClr val="82004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C0C0C0"/>
                              </a:outerShdw>
                            </a:effectLst>
                          </a14:hiddenEffects>
                        </a:ext>
                      </a:extLst>
                    </p:spPr>
                  </p:pic>
                </p:oleObj>
              </mc:Fallback>
            </mc:AlternateContent>
          </a:graphicData>
        </a:graphic>
      </p:graphicFrame>
      <p:sp>
        <p:nvSpPr>
          <p:cNvPr id="1027" name="Line 4"/>
          <p:cNvSpPr>
            <a:spLocks noChangeShapeType="1"/>
          </p:cNvSpPr>
          <p:nvPr/>
        </p:nvSpPr>
        <p:spPr bwMode="auto">
          <a:xfrm>
            <a:off x="0" y="692620"/>
            <a:ext cx="9144000" cy="0"/>
          </a:xfrm>
          <a:prstGeom prst="line">
            <a:avLst/>
          </a:prstGeom>
          <a:noFill/>
          <a:ln w="27940">
            <a:solidFill>
              <a:srgbClr val="C20041"/>
            </a:solidFill>
            <a:round/>
            <a:headEnd/>
            <a:tailEnd/>
          </a:ln>
          <a:effectLst/>
          <a:extLst/>
        </p:spPr>
        <p:txBody>
          <a:bodyPr wrap="none" anchor="ctr"/>
          <a:lstStyle/>
          <a:p>
            <a:pPr algn="ctr" eaLnBrk="0" hangingPunct="0">
              <a:defRPr/>
            </a:pPr>
            <a:endParaRPr kumimoji="0" lang="ja-JP" altLang="en-US">
              <a:latin typeface="Arial" charset="0"/>
            </a:endParaRPr>
          </a:p>
        </p:txBody>
      </p:sp>
      <p:sp>
        <p:nvSpPr>
          <p:cNvPr id="1028" name="Line 5"/>
          <p:cNvSpPr>
            <a:spLocks noChangeShapeType="1"/>
          </p:cNvSpPr>
          <p:nvPr/>
        </p:nvSpPr>
        <p:spPr bwMode="auto">
          <a:xfrm>
            <a:off x="0" y="6457950"/>
            <a:ext cx="9144000" cy="0"/>
          </a:xfrm>
          <a:prstGeom prst="line">
            <a:avLst/>
          </a:prstGeom>
          <a:noFill/>
          <a:ln w="27940">
            <a:solidFill>
              <a:srgbClr val="C20041"/>
            </a:solidFill>
            <a:round/>
            <a:headEnd/>
            <a:tailEnd/>
          </a:ln>
          <a:effectLst/>
          <a:extLst/>
        </p:spPr>
        <p:txBody>
          <a:bodyPr wrap="none" anchor="ctr"/>
          <a:lstStyle/>
          <a:p>
            <a:pPr algn="ctr" eaLnBrk="0" hangingPunct="0">
              <a:defRPr/>
            </a:pPr>
            <a:endParaRPr kumimoji="0" lang="ja-JP" altLang="en-US">
              <a:latin typeface="Arial" charset="0"/>
            </a:endParaRPr>
          </a:p>
        </p:txBody>
      </p:sp>
      <p:sp>
        <p:nvSpPr>
          <p:cNvPr id="1054" name="Rectangle 6"/>
          <p:cNvSpPr>
            <a:spLocks noGrp="1" noChangeArrowheads="1"/>
          </p:cNvSpPr>
          <p:nvPr>
            <p:ph type="body" idx="1"/>
          </p:nvPr>
        </p:nvSpPr>
        <p:spPr bwMode="auto">
          <a:xfrm>
            <a:off x="71438" y="836640"/>
            <a:ext cx="9005887" cy="541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p>
            <a:pPr lvl="0"/>
            <a:r>
              <a:rPr lang="ja-JP" altLang="en-US" smtClean="0"/>
              <a:t>マ</a:t>
            </a:r>
            <a:r>
              <a:rPr lang="ja-JP" altLang="en-US" dirty="0" smtClean="0"/>
              <a:t>スターテキストの書式設定</a:t>
            </a:r>
          </a:p>
          <a:p>
            <a:pPr lvl="1"/>
            <a:r>
              <a:rPr lang="ja-JP" altLang="en-US" smtClean="0"/>
              <a:t>第 </a:t>
            </a:r>
            <a:r>
              <a:rPr lang="en-US" altLang="ja-JP" dirty="0" smtClean="0"/>
              <a:t>2 </a:t>
            </a:r>
            <a:r>
              <a:rPr lang="ja-JP" altLang="en-US" dirty="0"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dirty="0" smtClean="0"/>
              <a:t>5 </a:t>
            </a:r>
            <a:r>
              <a:rPr lang="ja-JP" altLang="en-US" dirty="0" smtClean="0"/>
              <a:t>レベル</a:t>
            </a:r>
          </a:p>
        </p:txBody>
      </p:sp>
      <p:sp>
        <p:nvSpPr>
          <p:cNvPr id="1055" name="Rectangle 7"/>
          <p:cNvSpPr>
            <a:spLocks noGrp="1" noChangeArrowheads="1"/>
          </p:cNvSpPr>
          <p:nvPr>
            <p:ph type="title"/>
          </p:nvPr>
        </p:nvSpPr>
        <p:spPr bwMode="auto">
          <a:xfrm>
            <a:off x="950771" y="60238"/>
            <a:ext cx="8105825" cy="5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4" rIns="91429" bIns="45714" numCol="1" anchor="b" anchorCtr="0" compatLnSpc="1">
            <a:prstTxWarp prst="textNoShape">
              <a:avLst/>
            </a:prstTxWarp>
          </a:bodyPr>
          <a:lstStyle/>
          <a:p>
            <a:pPr lvl="0"/>
            <a:r>
              <a:rPr lang="ja-JP" altLang="en-US" smtClean="0"/>
              <a:t>マスター タイトルの書式設定</a:t>
            </a:r>
            <a:endParaRPr lang="ja-JP" altLang="en-US" dirty="0" smtClean="0"/>
          </a:p>
        </p:txBody>
      </p:sp>
      <p:sp>
        <p:nvSpPr>
          <p:cNvPr id="1032" name="Text Box 9"/>
          <p:cNvSpPr txBox="1">
            <a:spLocks noChangeArrowheads="1"/>
          </p:cNvSpPr>
          <p:nvPr/>
        </p:nvSpPr>
        <p:spPr bwMode="auto">
          <a:xfrm>
            <a:off x="69057" y="182917"/>
            <a:ext cx="902443" cy="307777"/>
          </a:xfrm>
          <a:prstGeom prst="rect">
            <a:avLst/>
          </a:prstGeom>
          <a:noFill/>
          <a:ln>
            <a:noFill/>
          </a:ln>
          <a:effectLst/>
          <a:extLst/>
        </p:spPr>
        <p:txBody>
          <a:bodyPr wrap="square" anchor="ctr">
            <a:spAutoFit/>
          </a:bodyPr>
          <a:lstStyle>
            <a:lvl1pPr>
              <a:defRPr sz="1000">
                <a:solidFill>
                  <a:schemeClr val="tx1"/>
                </a:solidFill>
                <a:latin typeface="Arial" charset="0"/>
                <a:ea typeface="ＭＳ Ｐゴシック" pitchFamily="50" charset="-128"/>
              </a:defRPr>
            </a:lvl1pPr>
            <a:lvl2pPr marL="742950" indent="-285750">
              <a:defRPr sz="1000">
                <a:solidFill>
                  <a:schemeClr val="tx1"/>
                </a:solidFill>
                <a:latin typeface="Arial" charset="0"/>
                <a:ea typeface="ＭＳ Ｐゴシック" pitchFamily="50" charset="-128"/>
              </a:defRPr>
            </a:lvl2pPr>
            <a:lvl3pPr marL="1143000" indent="-228600">
              <a:defRPr sz="1000">
                <a:solidFill>
                  <a:schemeClr val="tx1"/>
                </a:solidFill>
                <a:latin typeface="Arial" charset="0"/>
                <a:ea typeface="ＭＳ Ｐゴシック" pitchFamily="50" charset="-128"/>
              </a:defRPr>
            </a:lvl3pPr>
            <a:lvl4pPr marL="1600200" indent="-228600">
              <a:defRPr sz="1000">
                <a:solidFill>
                  <a:schemeClr val="tx1"/>
                </a:solidFill>
                <a:latin typeface="Arial" charset="0"/>
                <a:ea typeface="ＭＳ Ｐゴシック" pitchFamily="50" charset="-128"/>
              </a:defRPr>
            </a:lvl4pPr>
            <a:lvl5pPr marL="2057400" indent="-228600">
              <a:defRPr sz="1000">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sz="1000">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sz="1000">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sz="1000">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sz="1000">
                <a:solidFill>
                  <a:schemeClr val="tx1"/>
                </a:solidFill>
                <a:latin typeface="Arial" charset="0"/>
                <a:ea typeface="ＭＳ Ｐゴシック" pitchFamily="50" charset="-128"/>
              </a:defRPr>
            </a:lvl9pPr>
          </a:lstStyle>
          <a:p>
            <a:pPr algn="ctr">
              <a:spcBef>
                <a:spcPct val="50000"/>
              </a:spcBef>
              <a:defRPr/>
            </a:pPr>
            <a:r>
              <a:rPr lang="en-US" altLang="ja-JP" sz="1400" b="1" dirty="0" smtClean="0">
                <a:solidFill>
                  <a:srgbClr val="FC0E25"/>
                </a:solidFill>
                <a:latin typeface="Arial" panose="020B0604020202020204" pitchFamily="34" charset="0"/>
                <a:ea typeface="HGP明朝E" pitchFamily="18" charset="-128"/>
              </a:rPr>
              <a:t>【</a:t>
            </a:r>
            <a:r>
              <a:rPr lang="en-US" altLang="ja-JP" sz="1400" b="1" dirty="0" err="1" smtClean="0">
                <a:solidFill>
                  <a:srgbClr val="FC0E25"/>
                </a:solidFill>
                <a:latin typeface="Arial" panose="020B0604020202020204" pitchFamily="34" charset="0"/>
                <a:ea typeface="HGP明朝E" pitchFamily="18" charset="-128"/>
              </a:rPr>
              <a:t>Bí</a:t>
            </a:r>
            <a:r>
              <a:rPr lang="en-US" altLang="ja-JP" sz="1400" b="1" baseline="0" smtClean="0">
                <a:solidFill>
                  <a:srgbClr val="FC0E25"/>
                </a:solidFill>
                <a:latin typeface="Arial" panose="020B0604020202020204" pitchFamily="34" charset="0"/>
                <a:ea typeface="HGP明朝E" pitchFamily="18" charset="-128"/>
              </a:rPr>
              <a:t> Mật</a:t>
            </a:r>
            <a:r>
              <a:rPr lang="en-US" altLang="ja-JP" sz="1400" b="1" smtClean="0">
                <a:solidFill>
                  <a:srgbClr val="FC0E25"/>
                </a:solidFill>
                <a:latin typeface="Arial" panose="020B0604020202020204" pitchFamily="34" charset="0"/>
                <a:ea typeface="HGP明朝E" pitchFamily="18" charset="-128"/>
              </a:rPr>
              <a:t>】</a:t>
            </a:r>
          </a:p>
        </p:txBody>
      </p:sp>
      <p:sp>
        <p:nvSpPr>
          <p:cNvPr id="1034" name="Text Box 12"/>
          <p:cNvSpPr txBox="1">
            <a:spLocks noChangeArrowheads="1"/>
          </p:cNvSpPr>
          <p:nvPr/>
        </p:nvSpPr>
        <p:spPr bwMode="auto">
          <a:xfrm>
            <a:off x="2316891" y="6565027"/>
            <a:ext cx="5373587" cy="246221"/>
          </a:xfrm>
          <a:prstGeom prst="rect">
            <a:avLst/>
          </a:prstGeom>
          <a:noFill/>
          <a:ln>
            <a:noFill/>
          </a:ln>
          <a:effectLst/>
          <a:extLst/>
        </p:spPr>
        <p:txBody>
          <a:bodyPr wrap="none" anchor="ctr">
            <a:spAutoFit/>
          </a:bodyPr>
          <a:lstStyle>
            <a:lvl1pPr>
              <a:defRPr sz="1000">
                <a:solidFill>
                  <a:schemeClr val="tx1"/>
                </a:solidFill>
                <a:latin typeface="Arial" charset="0"/>
                <a:ea typeface="ＭＳ Ｐゴシック" pitchFamily="50" charset="-128"/>
              </a:defRPr>
            </a:lvl1pPr>
            <a:lvl2pPr marL="742950" indent="-285750">
              <a:defRPr sz="1000">
                <a:solidFill>
                  <a:schemeClr val="tx1"/>
                </a:solidFill>
                <a:latin typeface="Arial" charset="0"/>
                <a:ea typeface="ＭＳ Ｐゴシック" pitchFamily="50" charset="-128"/>
              </a:defRPr>
            </a:lvl2pPr>
            <a:lvl3pPr marL="1143000" indent="-228600">
              <a:defRPr sz="1000">
                <a:solidFill>
                  <a:schemeClr val="tx1"/>
                </a:solidFill>
                <a:latin typeface="Arial" charset="0"/>
                <a:ea typeface="ＭＳ Ｐゴシック" pitchFamily="50" charset="-128"/>
              </a:defRPr>
            </a:lvl3pPr>
            <a:lvl4pPr marL="1600200" indent="-228600">
              <a:defRPr sz="1000">
                <a:solidFill>
                  <a:schemeClr val="tx1"/>
                </a:solidFill>
                <a:latin typeface="Arial" charset="0"/>
                <a:ea typeface="ＭＳ Ｐゴシック" pitchFamily="50" charset="-128"/>
              </a:defRPr>
            </a:lvl4pPr>
            <a:lvl5pPr marL="2057400" indent="-228600">
              <a:defRPr sz="1000">
                <a:solidFill>
                  <a:schemeClr val="tx1"/>
                </a:solidFill>
                <a:latin typeface="Arial" charset="0"/>
                <a:ea typeface="ＭＳ Ｐゴシック" pitchFamily="50" charset="-128"/>
              </a:defRPr>
            </a:lvl5pPr>
            <a:lvl6pPr marL="2514600" indent="-228600" algn="ctr" eaLnBrk="0" fontAlgn="base" hangingPunct="0">
              <a:spcBef>
                <a:spcPct val="0"/>
              </a:spcBef>
              <a:spcAft>
                <a:spcPct val="0"/>
              </a:spcAft>
              <a:defRPr sz="1000">
                <a:solidFill>
                  <a:schemeClr val="tx1"/>
                </a:solidFill>
                <a:latin typeface="Arial" charset="0"/>
                <a:ea typeface="ＭＳ Ｐゴシック" pitchFamily="50" charset="-128"/>
              </a:defRPr>
            </a:lvl6pPr>
            <a:lvl7pPr marL="2971800" indent="-228600" algn="ctr" eaLnBrk="0" fontAlgn="base" hangingPunct="0">
              <a:spcBef>
                <a:spcPct val="0"/>
              </a:spcBef>
              <a:spcAft>
                <a:spcPct val="0"/>
              </a:spcAft>
              <a:defRPr sz="1000">
                <a:solidFill>
                  <a:schemeClr val="tx1"/>
                </a:solidFill>
                <a:latin typeface="Arial" charset="0"/>
                <a:ea typeface="ＭＳ Ｐゴシック" pitchFamily="50" charset="-128"/>
              </a:defRPr>
            </a:lvl7pPr>
            <a:lvl8pPr marL="3429000" indent="-228600" algn="ctr" eaLnBrk="0" fontAlgn="base" hangingPunct="0">
              <a:spcBef>
                <a:spcPct val="0"/>
              </a:spcBef>
              <a:spcAft>
                <a:spcPct val="0"/>
              </a:spcAft>
              <a:defRPr sz="1000">
                <a:solidFill>
                  <a:schemeClr val="tx1"/>
                </a:solidFill>
                <a:latin typeface="Arial" charset="0"/>
                <a:ea typeface="ＭＳ Ｐゴシック" pitchFamily="50" charset="-128"/>
              </a:defRPr>
            </a:lvl8pPr>
            <a:lvl9pPr marL="3886200" indent="-228600" algn="ctr" eaLnBrk="0" fontAlgn="base" hangingPunct="0">
              <a:spcBef>
                <a:spcPct val="0"/>
              </a:spcBef>
              <a:spcAft>
                <a:spcPct val="0"/>
              </a:spcAft>
              <a:defRPr sz="1000">
                <a:solidFill>
                  <a:schemeClr val="tx1"/>
                </a:solidFill>
                <a:latin typeface="Arial" charset="0"/>
                <a:ea typeface="ＭＳ Ｐゴシック" pitchFamily="50" charset="-128"/>
              </a:defRPr>
            </a:lvl9pPr>
          </a:lstStyle>
          <a:p>
            <a:pPr>
              <a:defRPr/>
            </a:pPr>
            <a:r>
              <a:rPr lang="en-US" altLang="ja-JP"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All Rights Reserved</a:t>
            </a:r>
            <a:r>
              <a:rPr lang="en-US" altLang="ja-JP"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Copyright</a:t>
            </a:r>
            <a:r>
              <a:rPr lang="en-US" altLang="ja-JP" b="1" baseline="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b="1" smtClean="0">
                <a:latin typeface="Meiryo UI" panose="020B0604030504040204" pitchFamily="50" charset="-128"/>
                <a:ea typeface="Meiryo UI" panose="020B0604030504040204" pitchFamily="50" charset="-128"/>
                <a:cs typeface="Meiryo UI" panose="020B0604030504040204" pitchFamily="50" charset="-128"/>
              </a:rPr>
              <a:t>©Aureole </a:t>
            </a:r>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Information Technology  Inc</a:t>
            </a:r>
            <a:r>
              <a:rPr lang="en-US" altLang="ja-JP" b="1" smtClean="0">
                <a:latin typeface="Meiryo UI" panose="020B0604030504040204" pitchFamily="50" charset="-128"/>
                <a:ea typeface="Meiryo UI" panose="020B0604030504040204" pitchFamily="50" charset="-128"/>
                <a:cs typeface="Meiryo UI" panose="020B0604030504040204" pitchFamily="50" charset="-128"/>
              </a:rPr>
              <a:t>. </a:t>
            </a:r>
            <a:r>
              <a:rPr lang="en-US" altLang="ja-JP" b="1"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2019</a:t>
            </a:r>
            <a:endParaRPr lang="en-US" altLang="ja-JP" b="1"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0477" name="Rectangle 13"/>
          <p:cNvSpPr>
            <a:spLocks noGrp="1" noChangeArrowheads="1"/>
          </p:cNvSpPr>
          <p:nvPr>
            <p:ph type="sldNum" sz="quarter" idx="4"/>
          </p:nvPr>
        </p:nvSpPr>
        <p:spPr bwMode="auto">
          <a:xfrm>
            <a:off x="8532318" y="6515100"/>
            <a:ext cx="558800" cy="292404"/>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kumimoji="1" sz="1400" baseline="0">
                <a:latin typeface="Arial" panose="020B0604020202020204" pitchFamily="34" charset="0"/>
                <a:ea typeface="Meiryo UI" panose="020B0604030504040204" pitchFamily="50" charset="-128"/>
              </a:defRPr>
            </a:lvl1pPr>
          </a:lstStyle>
          <a:p>
            <a:pPr>
              <a:defRPr/>
            </a:pPr>
            <a:fld id="{0B9CDF88-433C-4591-86A8-5EC8C7FA42E2}" type="slidenum">
              <a:rPr lang="en-US" altLang="ja-JP" smtClean="0"/>
              <a:pPr>
                <a:defRPr/>
              </a:pPr>
              <a:t>‹#›</a:t>
            </a:fld>
            <a:endParaRPr lang="en-US" altLang="ja-JP"/>
          </a:p>
        </p:txBody>
      </p:sp>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71438" y="6538784"/>
            <a:ext cx="1557909" cy="268720"/>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60" r:id="rId2"/>
    <p:sldLayoutId id="2147483659" r:id="rId3"/>
    <p:sldLayoutId id="2147483663" r:id="rId4"/>
    <p:sldLayoutId id="2147483664" r:id="rId5"/>
    <p:sldLayoutId id="2147483670" r:id="rId6"/>
    <p:sldLayoutId id="2147483661" r:id="rId7"/>
    <p:sldLayoutId id="2147483662" r:id="rId8"/>
    <p:sldLayoutId id="2147483665" r:id="rId9"/>
    <p:sldLayoutId id="2147483666" r:id="rId10"/>
    <p:sldLayoutId id="2147483667" r:id="rId11"/>
    <p:sldLayoutId id="2147483668" r:id="rId12"/>
    <p:sldLayoutId id="2147483669" r:id="rId13"/>
  </p:sldLayoutIdLst>
  <p:timing>
    <p:tnLst>
      <p:par>
        <p:cTn id="1" dur="indefinite" restart="never" nodeType="tmRoot"/>
      </p:par>
    </p:tnLst>
  </p:timing>
  <p:hf hdr="0" ftr="0" dt="0"/>
  <p:txStyles>
    <p:titleStyle>
      <a:lvl1pPr algn="l" defTabSz="820738" rtl="0" eaLnBrk="0" fontAlgn="base" hangingPunct="0">
        <a:spcBef>
          <a:spcPts val="0"/>
        </a:spcBef>
        <a:spcAft>
          <a:spcPct val="0"/>
        </a:spcAft>
        <a:defRPr kumimoji="1" sz="3200" b="1" i="0" baseline="0">
          <a:solidFill>
            <a:schemeClr val="tx1"/>
          </a:solidFill>
          <a:latin typeface="+mj-lt"/>
          <a:ea typeface="+mj-ea"/>
          <a:cs typeface="+mj-cs"/>
        </a:defRPr>
      </a:lvl1pPr>
      <a:lvl2pPr algn="l" defTabSz="820738" rtl="0" eaLnBrk="0" fontAlgn="base" hangingPunct="0">
        <a:spcBef>
          <a:spcPct val="0"/>
        </a:spcBef>
        <a:spcAft>
          <a:spcPct val="0"/>
        </a:spcAft>
        <a:defRPr kumimoji="1" sz="2000">
          <a:solidFill>
            <a:schemeClr val="tx1"/>
          </a:solidFill>
          <a:latin typeface="HGP明朝E" pitchFamily="18" charset="-128"/>
          <a:ea typeface="HGP明朝E" pitchFamily="18" charset="-128"/>
        </a:defRPr>
      </a:lvl2pPr>
      <a:lvl3pPr algn="l" defTabSz="820738" rtl="0" eaLnBrk="0" fontAlgn="base" hangingPunct="0">
        <a:spcBef>
          <a:spcPct val="0"/>
        </a:spcBef>
        <a:spcAft>
          <a:spcPct val="0"/>
        </a:spcAft>
        <a:defRPr kumimoji="1" sz="2000">
          <a:solidFill>
            <a:schemeClr val="tx1"/>
          </a:solidFill>
          <a:latin typeface="HGP明朝E" pitchFamily="18" charset="-128"/>
          <a:ea typeface="HGP明朝E" pitchFamily="18" charset="-128"/>
        </a:defRPr>
      </a:lvl3pPr>
      <a:lvl4pPr algn="l" defTabSz="820738" rtl="0" eaLnBrk="0" fontAlgn="base" hangingPunct="0">
        <a:spcBef>
          <a:spcPct val="0"/>
        </a:spcBef>
        <a:spcAft>
          <a:spcPct val="0"/>
        </a:spcAft>
        <a:defRPr kumimoji="1" sz="2000">
          <a:solidFill>
            <a:schemeClr val="tx1"/>
          </a:solidFill>
          <a:latin typeface="HGP明朝E" pitchFamily="18" charset="-128"/>
          <a:ea typeface="HGP明朝E" pitchFamily="18" charset="-128"/>
        </a:defRPr>
      </a:lvl4pPr>
      <a:lvl5pPr algn="l" defTabSz="820738" rtl="0" eaLnBrk="0" fontAlgn="base" hangingPunct="0">
        <a:spcBef>
          <a:spcPct val="0"/>
        </a:spcBef>
        <a:spcAft>
          <a:spcPct val="0"/>
        </a:spcAft>
        <a:defRPr kumimoji="1" sz="2000">
          <a:solidFill>
            <a:schemeClr val="tx1"/>
          </a:solidFill>
          <a:latin typeface="HGP明朝E" pitchFamily="18" charset="-128"/>
          <a:ea typeface="HGP明朝E" pitchFamily="18" charset="-128"/>
        </a:defRPr>
      </a:lvl5pPr>
      <a:lvl6pPr marL="457200" algn="l" defTabSz="820738" rtl="0" fontAlgn="base">
        <a:spcBef>
          <a:spcPct val="0"/>
        </a:spcBef>
        <a:spcAft>
          <a:spcPct val="0"/>
        </a:spcAft>
        <a:defRPr kumimoji="1" sz="2000">
          <a:solidFill>
            <a:schemeClr val="tx1"/>
          </a:solidFill>
          <a:latin typeface="HGP明朝E" pitchFamily="18" charset="-128"/>
          <a:ea typeface="HGP明朝E" pitchFamily="18" charset="-128"/>
        </a:defRPr>
      </a:lvl6pPr>
      <a:lvl7pPr marL="914400" algn="l" defTabSz="820738" rtl="0" fontAlgn="base">
        <a:spcBef>
          <a:spcPct val="0"/>
        </a:spcBef>
        <a:spcAft>
          <a:spcPct val="0"/>
        </a:spcAft>
        <a:defRPr kumimoji="1" sz="2000">
          <a:solidFill>
            <a:schemeClr val="tx1"/>
          </a:solidFill>
          <a:latin typeface="HGP明朝E" pitchFamily="18" charset="-128"/>
          <a:ea typeface="HGP明朝E" pitchFamily="18" charset="-128"/>
        </a:defRPr>
      </a:lvl7pPr>
      <a:lvl8pPr marL="1371600" algn="l" defTabSz="820738" rtl="0" fontAlgn="base">
        <a:spcBef>
          <a:spcPct val="0"/>
        </a:spcBef>
        <a:spcAft>
          <a:spcPct val="0"/>
        </a:spcAft>
        <a:defRPr kumimoji="1" sz="2000">
          <a:solidFill>
            <a:schemeClr val="tx1"/>
          </a:solidFill>
          <a:latin typeface="HGP明朝E" pitchFamily="18" charset="-128"/>
          <a:ea typeface="HGP明朝E" pitchFamily="18" charset="-128"/>
        </a:defRPr>
      </a:lvl8pPr>
      <a:lvl9pPr marL="1828800" algn="l" defTabSz="820738" rtl="0" fontAlgn="base">
        <a:spcBef>
          <a:spcPct val="0"/>
        </a:spcBef>
        <a:spcAft>
          <a:spcPct val="0"/>
        </a:spcAft>
        <a:defRPr kumimoji="1" sz="2000">
          <a:solidFill>
            <a:schemeClr val="tx1"/>
          </a:solidFill>
          <a:latin typeface="HGP明朝E" pitchFamily="18" charset="-128"/>
          <a:ea typeface="HGP明朝E" pitchFamily="18" charset="-128"/>
        </a:defRPr>
      </a:lvl9pPr>
    </p:titleStyle>
    <p:body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mmunity.jaspersoft.com/project/jaspersoft-studio/releases"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hyperlink" Target="https://o7planning.org/vi/10271/huong-dan-lap-trinh-bao-cao-jasperreport-cho-nguoi-moi-bat-dau#a27810" TargetMode="External"/><Relationship Id="rId2" Type="http://schemas.openxmlformats.org/officeDocument/2006/relationships/hyperlink" Target="https://community.jaspersoft.com/wiki/introduction-jaspersoft-studio" TargetMode="External"/><Relationship Id="rId1" Type="http://schemas.openxmlformats.org/officeDocument/2006/relationships/slideLayout" Target="../slideLayouts/slideLayout3.xml"/><Relationship Id="rId6" Type="http://schemas.openxmlformats.org/officeDocument/2006/relationships/hyperlink" Target="https://o7planning.org/vi/10233/co-so-du-lieu-oracle-mau-de-hoc-sql#a23189" TargetMode="External"/><Relationship Id="rId5" Type="http://schemas.openxmlformats.org/officeDocument/2006/relationships/hyperlink" Target="https://www.baeldung.com/spring-jasper" TargetMode="External"/><Relationship Id="rId4" Type="http://schemas.openxmlformats.org/officeDocument/2006/relationships/hyperlink" Target="https://allaravel.com/blog/lam-viec-voi-nguon-du-lieu-trong-jasperrepor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JASPER REPORT</a:t>
            </a:r>
            <a:endParaRPr lang="en-US" dirty="0"/>
          </a:p>
        </p:txBody>
      </p:sp>
      <p:sp>
        <p:nvSpPr>
          <p:cNvPr id="3" name="Subtitle 2"/>
          <p:cNvSpPr>
            <a:spLocks noGrp="1"/>
          </p:cNvSpPr>
          <p:nvPr>
            <p:ph type="subTitle" idx="1"/>
          </p:nvPr>
        </p:nvSpPr>
        <p:spPr>
          <a:xfrm>
            <a:off x="5257800" y="4725180"/>
            <a:ext cx="3429000" cy="1296180"/>
          </a:xfrm>
        </p:spPr>
        <p:txBody>
          <a:bodyPr/>
          <a:lstStyle/>
          <a:p>
            <a:r>
              <a:rPr lang="en-US" dirty="0" smtClean="0"/>
              <a:t>AIT</a:t>
            </a:r>
          </a:p>
          <a:p>
            <a:r>
              <a:rPr lang="en-US" altLang="ja-JP" dirty="0" smtClean="0"/>
              <a:t>2020</a:t>
            </a:r>
            <a:r>
              <a:rPr lang="ja-JP" altLang="en-US" dirty="0" smtClean="0"/>
              <a:t>年</a:t>
            </a:r>
            <a:r>
              <a:rPr lang="en-US" altLang="ja-JP" dirty="0"/>
              <a:t>5</a:t>
            </a:r>
            <a:r>
              <a:rPr lang="ja-JP" altLang="en-US" dirty="0" smtClean="0"/>
              <a:t>月</a:t>
            </a:r>
            <a:r>
              <a:rPr lang="en-US" altLang="ja-JP" dirty="0" smtClean="0"/>
              <a:t>10</a:t>
            </a:r>
            <a:r>
              <a:rPr lang="ja-JP" altLang="en-US" dirty="0" smtClean="0"/>
              <a:t>日</a:t>
            </a:r>
            <a:endParaRPr lang="en-US" altLang="ja-JP" dirty="0" smtClean="0"/>
          </a:p>
          <a:p>
            <a:r>
              <a:rPr lang="en-US" dirty="0" err="1" smtClean="0"/>
              <a:t>Đặng</a:t>
            </a:r>
            <a:r>
              <a:rPr lang="en-US" dirty="0" smtClean="0"/>
              <a:t> </a:t>
            </a:r>
            <a:r>
              <a:rPr lang="en-US" dirty="0" err="1" smtClean="0"/>
              <a:t>Nguyễn</a:t>
            </a:r>
            <a:r>
              <a:rPr lang="en-US" dirty="0" smtClean="0"/>
              <a:t> Cao </a:t>
            </a:r>
            <a:r>
              <a:rPr lang="en-US" dirty="0" err="1" smtClean="0"/>
              <a:t>Trí</a:t>
            </a:r>
            <a:endParaRPr lang="en-US" dirty="0"/>
          </a:p>
        </p:txBody>
      </p:sp>
    </p:spTree>
    <p:extLst>
      <p:ext uri="{BB962C8B-B14F-4D97-AF65-F5344CB8AC3E}">
        <p14:creationId xmlns:p14="http://schemas.microsoft.com/office/powerpoint/2010/main" val="4031058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Tạo</a:t>
            </a:r>
            <a:r>
              <a:rPr lang="en-US" dirty="0" smtClean="0"/>
              <a:t> </a:t>
            </a:r>
            <a:r>
              <a:rPr lang="en-US" dirty="0" err="1" smtClean="0"/>
              <a:t>báo</a:t>
            </a:r>
            <a:r>
              <a:rPr lang="en-US" dirty="0" smtClean="0"/>
              <a:t> </a:t>
            </a:r>
            <a:r>
              <a:rPr lang="en-US" dirty="0" err="1" smtClean="0"/>
              <a:t>cáo</a:t>
            </a:r>
            <a:r>
              <a:rPr lang="en-US" dirty="0" smtClean="0"/>
              <a:t> </a:t>
            </a:r>
            <a:r>
              <a:rPr lang="en-US" dirty="0" err="1" smtClean="0"/>
              <a:t>từ</a:t>
            </a:r>
            <a:r>
              <a:rPr lang="en-US" dirty="0" smtClean="0"/>
              <a:t> file </a:t>
            </a:r>
            <a:r>
              <a:rPr lang="en-US" dirty="0" err="1" smtClean="0"/>
              <a:t>Json</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9</a:t>
            </a:fld>
            <a:endParaRPr lang="en-US" altLang="ja-JP"/>
          </a:p>
        </p:txBody>
      </p:sp>
      <p:pic>
        <p:nvPicPr>
          <p:cNvPr id="3" name="Picture 2"/>
          <p:cNvPicPr>
            <a:picLocks noChangeAspect="1"/>
          </p:cNvPicPr>
          <p:nvPr/>
        </p:nvPicPr>
        <p:blipFill>
          <a:blip r:embed="rId2"/>
          <a:stretch>
            <a:fillRect/>
          </a:stretch>
        </p:blipFill>
        <p:spPr>
          <a:xfrm>
            <a:off x="2987780" y="838200"/>
            <a:ext cx="3086100" cy="5410200"/>
          </a:xfrm>
          <a:prstGeom prst="rect">
            <a:avLst/>
          </a:prstGeom>
        </p:spPr>
      </p:pic>
    </p:spTree>
    <p:extLst>
      <p:ext uri="{BB962C8B-B14F-4D97-AF65-F5344CB8AC3E}">
        <p14:creationId xmlns:p14="http://schemas.microsoft.com/office/powerpoint/2010/main" val="3722313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pic>
        <p:nvPicPr>
          <p:cNvPr id="5" name="Content Placeholder 4"/>
          <p:cNvPicPr>
            <a:picLocks noGrp="1" noChangeAspect="1"/>
          </p:cNvPicPr>
          <p:nvPr>
            <p:ph idx="1"/>
          </p:nvPr>
        </p:nvPicPr>
        <p:blipFill>
          <a:blip r:embed="rId3"/>
          <a:stretch>
            <a:fillRect/>
          </a:stretch>
        </p:blipFill>
        <p:spPr>
          <a:xfrm>
            <a:off x="1187530" y="764630"/>
            <a:ext cx="6829425" cy="5334000"/>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10</a:t>
            </a:fld>
            <a:endParaRPr lang="en-US" altLang="ja-JP"/>
          </a:p>
        </p:txBody>
      </p:sp>
    </p:spTree>
    <p:extLst>
      <p:ext uri="{BB962C8B-B14F-4D97-AF65-F5344CB8AC3E}">
        <p14:creationId xmlns:p14="http://schemas.microsoft.com/office/powerpoint/2010/main" val="1478399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pic>
        <p:nvPicPr>
          <p:cNvPr id="5" name="Content Placeholder 4"/>
          <p:cNvPicPr>
            <a:picLocks noGrp="1" noChangeAspect="1"/>
          </p:cNvPicPr>
          <p:nvPr>
            <p:ph idx="1"/>
          </p:nvPr>
        </p:nvPicPr>
        <p:blipFill>
          <a:blip r:embed="rId2"/>
          <a:stretch>
            <a:fillRect/>
          </a:stretch>
        </p:blipFill>
        <p:spPr>
          <a:xfrm>
            <a:off x="983456" y="927894"/>
            <a:ext cx="7390994" cy="5381506"/>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11</a:t>
            </a:fld>
            <a:endParaRPr lang="en-US" altLang="ja-JP"/>
          </a:p>
        </p:txBody>
      </p:sp>
      <p:sp>
        <p:nvSpPr>
          <p:cNvPr id="6" name="Rectangle 5"/>
          <p:cNvSpPr/>
          <p:nvPr/>
        </p:nvSpPr>
        <p:spPr bwMode="auto">
          <a:xfrm>
            <a:off x="6372250" y="5877340"/>
            <a:ext cx="1008140" cy="43206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9800534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Giao</a:t>
            </a:r>
            <a:r>
              <a:rPr lang="en-US" dirty="0" smtClean="0"/>
              <a:t> </a:t>
            </a:r>
            <a:r>
              <a:rPr lang="en-US" dirty="0" err="1" smtClean="0"/>
              <a:t>diện</a:t>
            </a:r>
            <a:r>
              <a:rPr lang="en-US" dirty="0" smtClean="0"/>
              <a:t> </a:t>
            </a:r>
            <a:r>
              <a:rPr lang="en-US" dirty="0" err="1" smtClean="0"/>
              <a:t>thiết</a:t>
            </a:r>
            <a:r>
              <a:rPr lang="en-US" dirty="0" smtClean="0"/>
              <a:t> </a:t>
            </a:r>
            <a:r>
              <a:rPr lang="en-US" dirty="0" err="1" smtClean="0"/>
              <a:t>kế</a:t>
            </a:r>
            <a:r>
              <a:rPr lang="en-US" dirty="0" smtClean="0"/>
              <a:t> report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12</a:t>
            </a:fld>
            <a:endParaRPr lang="en-US" altLang="ja-JP"/>
          </a:p>
        </p:txBody>
      </p:sp>
      <p:pic>
        <p:nvPicPr>
          <p:cNvPr id="7" name="Content Placeholder 6"/>
          <p:cNvPicPr>
            <a:picLocks noGrp="1" noChangeAspect="1"/>
          </p:cNvPicPr>
          <p:nvPr>
            <p:ph idx="1"/>
          </p:nvPr>
        </p:nvPicPr>
        <p:blipFill>
          <a:blip r:embed="rId2"/>
          <a:stretch>
            <a:fillRect/>
          </a:stretch>
        </p:blipFill>
        <p:spPr>
          <a:xfrm>
            <a:off x="407646" y="764630"/>
            <a:ext cx="8412944" cy="5603803"/>
          </a:xfrm>
          <a:prstGeom prst="rect">
            <a:avLst/>
          </a:prstGeom>
        </p:spPr>
      </p:pic>
    </p:spTree>
    <p:extLst>
      <p:ext uri="{BB962C8B-B14F-4D97-AF65-F5344CB8AC3E}">
        <p14:creationId xmlns:p14="http://schemas.microsoft.com/office/powerpoint/2010/main" val="783511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pic>
        <p:nvPicPr>
          <p:cNvPr id="5" name="Content Placeholder 4"/>
          <p:cNvPicPr>
            <a:picLocks noGrp="1" noChangeAspect="1"/>
          </p:cNvPicPr>
          <p:nvPr>
            <p:ph idx="1"/>
          </p:nvPr>
        </p:nvPicPr>
        <p:blipFill>
          <a:blip r:embed="rId2"/>
          <a:stretch>
            <a:fillRect/>
          </a:stretch>
        </p:blipFill>
        <p:spPr>
          <a:xfrm>
            <a:off x="179390" y="980660"/>
            <a:ext cx="8785481" cy="511273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13</a:t>
            </a:fld>
            <a:endParaRPr lang="en-US" altLang="ja-JP"/>
          </a:p>
        </p:txBody>
      </p:sp>
      <p:sp>
        <p:nvSpPr>
          <p:cNvPr id="6" name="Rectangle 5"/>
          <p:cNvSpPr/>
          <p:nvPr/>
        </p:nvSpPr>
        <p:spPr bwMode="auto">
          <a:xfrm>
            <a:off x="251400" y="4725180"/>
            <a:ext cx="1152160" cy="79211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2411700" y="2996940"/>
            <a:ext cx="6120618"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8" name="Straight Arrow Connector 7"/>
          <p:cNvCxnSpPr>
            <a:stCxn id="6" idx="3"/>
          </p:cNvCxnSpPr>
          <p:nvPr/>
        </p:nvCxnSpPr>
        <p:spPr bwMode="auto">
          <a:xfrm flipV="1">
            <a:off x="1403560" y="3284980"/>
            <a:ext cx="4032560" cy="1836255"/>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9" name="Rectangle 8"/>
          <p:cNvSpPr/>
          <p:nvPr/>
        </p:nvSpPr>
        <p:spPr bwMode="auto">
          <a:xfrm>
            <a:off x="2909738" y="4437140"/>
            <a:ext cx="2382362" cy="684095"/>
          </a:xfrm>
          <a:prstGeom prst="rect">
            <a:avLst/>
          </a:prstGeom>
          <a:solidFill>
            <a:schemeClr val="bg1"/>
          </a:solid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err="1" smtClean="0"/>
              <a:t>Kéo</a:t>
            </a:r>
            <a:r>
              <a:rPr lang="en-US" sz="1600" dirty="0" smtClean="0"/>
              <a:t> </a:t>
            </a:r>
            <a:r>
              <a:rPr lang="en-US" sz="1600" dirty="0" err="1" smtClean="0"/>
              <a:t>thả</a:t>
            </a:r>
            <a:r>
              <a:rPr lang="en-US" sz="1600" dirty="0" smtClean="0"/>
              <a:t> </a:t>
            </a:r>
            <a:r>
              <a:rPr lang="en-US" sz="1600" dirty="0" err="1" smtClean="0"/>
              <a:t>cá</a:t>
            </a:r>
            <a:r>
              <a:rPr lang="en-US" sz="1600" dirty="0" smtClean="0"/>
              <a:t> field </a:t>
            </a:r>
            <a:r>
              <a:rPr lang="en-US" sz="1600" dirty="0" err="1" smtClean="0"/>
              <a:t>vào</a:t>
            </a:r>
            <a:r>
              <a:rPr lang="en-US" sz="1600" dirty="0" smtClean="0"/>
              <a:t> </a:t>
            </a:r>
            <a:r>
              <a:rPr lang="en-US" sz="1600" dirty="0" err="1" smtClean="0"/>
              <a:t>vùng</a:t>
            </a:r>
            <a:r>
              <a:rPr lang="en-US" sz="1600" dirty="0" smtClean="0"/>
              <a:t> detail</a:t>
            </a:r>
            <a:endParaRPr lang="en-US" sz="1600" dirty="0"/>
          </a:p>
        </p:txBody>
      </p:sp>
    </p:spTree>
    <p:extLst>
      <p:ext uri="{BB962C8B-B14F-4D97-AF65-F5344CB8AC3E}">
        <p14:creationId xmlns:p14="http://schemas.microsoft.com/office/powerpoint/2010/main" val="1596819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14</a:t>
            </a:fld>
            <a:endParaRPr lang="en-US" altLang="ja-JP"/>
          </a:p>
        </p:txBody>
      </p:sp>
      <p:pic>
        <p:nvPicPr>
          <p:cNvPr id="5" name="Picture 4"/>
          <p:cNvPicPr>
            <a:picLocks noChangeAspect="1"/>
          </p:cNvPicPr>
          <p:nvPr/>
        </p:nvPicPr>
        <p:blipFill>
          <a:blip r:embed="rId2"/>
          <a:stretch>
            <a:fillRect/>
          </a:stretch>
        </p:blipFill>
        <p:spPr>
          <a:xfrm>
            <a:off x="1763610" y="812182"/>
            <a:ext cx="5759605" cy="5436218"/>
          </a:xfrm>
          <a:prstGeom prst="rect">
            <a:avLst/>
          </a:prstGeom>
        </p:spPr>
      </p:pic>
      <p:sp>
        <p:nvSpPr>
          <p:cNvPr id="6" name="Rectangle 5"/>
          <p:cNvSpPr/>
          <p:nvPr/>
        </p:nvSpPr>
        <p:spPr bwMode="auto">
          <a:xfrm>
            <a:off x="2339690" y="4077090"/>
            <a:ext cx="43206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747961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dirty="0"/>
              <a:t>Thuộc tính cơ bản của </a:t>
            </a:r>
            <a:r>
              <a:rPr lang="en-US" sz="2800" dirty="0" smtClean="0"/>
              <a:t>1</a:t>
            </a:r>
            <a:r>
              <a:rPr lang="vi-VN" sz="2800" dirty="0" smtClean="0"/>
              <a:t> </a:t>
            </a:r>
            <a:r>
              <a:rPr lang="vi-VN" sz="2800" dirty="0"/>
              <a:t>thành phần báo cáo</a:t>
            </a:r>
            <a:endParaRPr lang="en-US" sz="2800" dirty="0"/>
          </a:p>
        </p:txBody>
      </p:sp>
      <p:sp>
        <p:nvSpPr>
          <p:cNvPr id="3" name="Content Placeholder 2"/>
          <p:cNvSpPr>
            <a:spLocks noGrp="1"/>
          </p:cNvSpPr>
          <p:nvPr>
            <p:ph idx="1"/>
          </p:nvPr>
        </p:nvSpPr>
        <p:spPr/>
        <p:txBody>
          <a:bodyPr/>
          <a:lstStyle/>
          <a:p>
            <a:pPr algn="just"/>
            <a:r>
              <a:rPr lang="vi-VN" dirty="0"/>
              <a:t>Basic elements: là các thành phần báo cáo cơ bản, đây chính là các thành phần hay </a:t>
            </a:r>
            <a:r>
              <a:rPr lang="vi-VN" dirty="0" smtClean="0"/>
              <a:t>dùng </a:t>
            </a:r>
            <a:r>
              <a:rPr lang="vi-VN" dirty="0"/>
              <a:t>trong một báo </a:t>
            </a:r>
            <a:r>
              <a:rPr lang="vi-VN" dirty="0" smtClean="0"/>
              <a:t>cáo</a:t>
            </a:r>
            <a:endParaRPr lang="en-US" dirty="0" smtClean="0"/>
          </a:p>
          <a:p>
            <a:pPr algn="just"/>
            <a:r>
              <a:rPr lang="vi-VN" dirty="0"/>
              <a:t>Composites elements: các thành phần tổng hợp, là những thành phần được JasperReport xây </a:t>
            </a:r>
            <a:r>
              <a:rPr lang="vi-VN" dirty="0" smtClean="0"/>
              <a:t>dựng </a:t>
            </a:r>
            <a:r>
              <a:rPr lang="vi-VN" dirty="0"/>
              <a:t>sẵn chứa các thông tin như số trang, ngày giờ hiện </a:t>
            </a:r>
            <a:r>
              <a:rPr lang="vi-VN" dirty="0" smtClean="0"/>
              <a:t>tại</a:t>
            </a:r>
            <a:endParaRPr lang="en-US" dirty="0" smtClean="0"/>
          </a:p>
          <a:p>
            <a:pPr algn="just"/>
            <a:r>
              <a:rPr lang="vi-VN" dirty="0"/>
              <a:t>Mỗi thành phần báo cáo kể trên có rất nhiều các thuộc tính được liệt kê trong cửa sổ </a:t>
            </a:r>
            <a:r>
              <a:rPr lang="vi-VN" dirty="0" smtClean="0"/>
              <a:t>Properties</a:t>
            </a:r>
            <a:endParaRPr lang="en-US" dirty="0" smtClean="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15</a:t>
            </a:fld>
            <a:endParaRPr lang="en-US" altLang="ja-JP"/>
          </a:p>
        </p:txBody>
      </p:sp>
      <p:pic>
        <p:nvPicPr>
          <p:cNvPr id="5" name="Picture 4"/>
          <p:cNvPicPr>
            <a:picLocks noChangeAspect="1"/>
          </p:cNvPicPr>
          <p:nvPr/>
        </p:nvPicPr>
        <p:blipFill>
          <a:blip r:embed="rId3"/>
          <a:stretch>
            <a:fillRect/>
          </a:stretch>
        </p:blipFill>
        <p:spPr>
          <a:xfrm>
            <a:off x="5271943" y="2987996"/>
            <a:ext cx="3692486" cy="3363305"/>
          </a:xfrm>
          <a:prstGeom prst="rect">
            <a:avLst/>
          </a:prstGeom>
        </p:spPr>
      </p:pic>
      <p:sp>
        <p:nvSpPr>
          <p:cNvPr id="6" name="Content Placeholder 2"/>
          <p:cNvSpPr txBox="1">
            <a:spLocks/>
          </p:cNvSpPr>
          <p:nvPr/>
        </p:nvSpPr>
        <p:spPr bwMode="auto">
          <a:xfrm>
            <a:off x="0" y="2997280"/>
            <a:ext cx="5271943" cy="338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pPr lvl="1" algn="just"/>
            <a:r>
              <a:rPr lang="vi-VN" sz="1700" kern="0" dirty="0" smtClean="0"/>
              <a:t>Appearance: Các thiết lập liên quan đến hiển thị như kích thước, màu sắc, vị trí, kiểu cách chữ.</a:t>
            </a:r>
          </a:p>
          <a:p>
            <a:pPr lvl="1" algn="just"/>
            <a:r>
              <a:rPr lang="vi-VN" sz="1700" kern="0" dirty="0" smtClean="0"/>
              <a:t>Borders: Thiết lập liên quan đến khung viền, khoảng cách nội dung đến viền thành phần, màu sắc và độ đậm của viền.</a:t>
            </a:r>
          </a:p>
          <a:p>
            <a:pPr lvl="1" algn="just"/>
            <a:r>
              <a:rPr lang="vi-VN" sz="1700" kern="0" dirty="0" smtClean="0"/>
              <a:t>Inheritance: Các thuộc tính mà thành phần này kế thừa từ thành phần khác.</a:t>
            </a:r>
          </a:p>
          <a:p>
            <a:pPr lvl="1" algn="just"/>
            <a:r>
              <a:rPr lang="vi-VN" sz="1700" kern="0" dirty="0" smtClean="0"/>
              <a:t>Hyperlink: Thiết lập liên kết cho các thành phần như ảnh, đoạn text hoặc biểu đồ.</a:t>
            </a:r>
          </a:p>
          <a:p>
            <a:pPr lvl="1" algn="just"/>
            <a:r>
              <a:rPr lang="vi-VN" sz="1700" kern="0" dirty="0" smtClean="0"/>
              <a:t>Advanced: Hiển thị thông tin chi tiết về thành phần báo cáo bạn đang chọn.</a:t>
            </a:r>
          </a:p>
          <a:p>
            <a:pPr lvl="1" algn="just"/>
            <a:endParaRPr lang="en-US" kern="0" dirty="0"/>
          </a:p>
        </p:txBody>
      </p:sp>
    </p:spTree>
    <p:extLst>
      <p:ext uri="{BB962C8B-B14F-4D97-AF65-F5344CB8AC3E}">
        <p14:creationId xmlns:p14="http://schemas.microsoft.com/office/powerpoint/2010/main" val="9518754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490" y="60238"/>
            <a:ext cx="8191627" cy="566852"/>
          </a:xfrm>
        </p:spPr>
        <p:txBody>
          <a:bodyPr/>
          <a:lstStyle/>
          <a:p>
            <a:r>
              <a:rPr lang="en-US" sz="3000" dirty="0" err="1"/>
              <a:t>Chèn</a:t>
            </a:r>
            <a:r>
              <a:rPr lang="en-US" sz="3000" dirty="0"/>
              <a:t>, </a:t>
            </a:r>
            <a:r>
              <a:rPr lang="en-US" sz="3000" dirty="0" err="1"/>
              <a:t>đặt</a:t>
            </a:r>
            <a:r>
              <a:rPr lang="en-US" sz="3000" dirty="0"/>
              <a:t> </a:t>
            </a:r>
            <a:r>
              <a:rPr lang="en-US" sz="3000" dirty="0" err="1"/>
              <a:t>vị</a:t>
            </a:r>
            <a:r>
              <a:rPr lang="en-US" sz="3000" dirty="0"/>
              <a:t> </a:t>
            </a:r>
            <a:r>
              <a:rPr lang="en-US" sz="3000" dirty="0" err="1"/>
              <a:t>trí</a:t>
            </a:r>
            <a:r>
              <a:rPr lang="en-US" sz="3000" dirty="0"/>
              <a:t>, </a:t>
            </a:r>
            <a:r>
              <a:rPr lang="en-US" sz="3000" dirty="0" err="1"/>
              <a:t>căn</a:t>
            </a:r>
            <a:r>
              <a:rPr lang="en-US" sz="3000" dirty="0"/>
              <a:t> </a:t>
            </a:r>
            <a:r>
              <a:rPr lang="en-US" sz="3000" dirty="0" err="1"/>
              <a:t>lề</a:t>
            </a:r>
            <a:r>
              <a:rPr lang="en-US" sz="3000" dirty="0"/>
              <a:t> </a:t>
            </a:r>
            <a:r>
              <a:rPr lang="en-US" sz="3000" dirty="0" err="1"/>
              <a:t>và</a:t>
            </a:r>
            <a:r>
              <a:rPr lang="en-US" sz="3000" dirty="0"/>
              <a:t> </a:t>
            </a:r>
            <a:r>
              <a:rPr lang="en-US" sz="3000" dirty="0" err="1"/>
              <a:t>định</a:t>
            </a:r>
            <a:r>
              <a:rPr lang="en-US" sz="3000" dirty="0"/>
              <a:t> </a:t>
            </a:r>
            <a:r>
              <a:rPr lang="en-US" sz="3000" dirty="0" err="1" smtClean="0"/>
              <a:t>dạng</a:t>
            </a:r>
            <a:r>
              <a:rPr lang="en-US" sz="3000" dirty="0"/>
              <a:t> </a:t>
            </a:r>
            <a:r>
              <a:rPr lang="en-US" sz="3000" dirty="0" smtClean="0"/>
              <a:t>...</a:t>
            </a:r>
            <a:endParaRPr lang="en-US" sz="3000" dirty="0"/>
          </a:p>
        </p:txBody>
      </p:sp>
      <p:sp>
        <p:nvSpPr>
          <p:cNvPr id="3" name="Content Placeholder 2"/>
          <p:cNvSpPr>
            <a:spLocks noGrp="1"/>
          </p:cNvSpPr>
          <p:nvPr>
            <p:ph idx="1"/>
          </p:nvPr>
        </p:nvSpPr>
        <p:spPr>
          <a:xfrm>
            <a:off x="71438" y="836640"/>
            <a:ext cx="5508701" cy="5411760"/>
          </a:xfrm>
        </p:spPr>
        <p:txBody>
          <a:bodyPr/>
          <a:lstStyle/>
          <a:p>
            <a:pPr algn="just"/>
            <a:r>
              <a:rPr lang="en-US" dirty="0"/>
              <a:t>Order: </a:t>
            </a:r>
            <a:r>
              <a:rPr lang="en-US" dirty="0" err="1"/>
              <a:t>Sắp</a:t>
            </a:r>
            <a:r>
              <a:rPr lang="en-US" dirty="0"/>
              <a:t> </a:t>
            </a:r>
            <a:r>
              <a:rPr lang="en-US" dirty="0" err="1"/>
              <a:t>xếp</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theo</a:t>
            </a:r>
            <a:r>
              <a:rPr lang="en-US" dirty="0"/>
              <a:t> </a:t>
            </a:r>
            <a:r>
              <a:rPr lang="en-US" dirty="0" err="1"/>
              <a:t>chiều</a:t>
            </a:r>
            <a:r>
              <a:rPr lang="en-US" dirty="0"/>
              <a:t> </a:t>
            </a:r>
            <a:r>
              <a:rPr lang="en-US" dirty="0" err="1"/>
              <a:t>sâu</a:t>
            </a:r>
            <a:r>
              <a:rPr lang="en-US" dirty="0"/>
              <a:t> (</a:t>
            </a:r>
            <a:r>
              <a:rPr lang="en-US" dirty="0" err="1"/>
              <a:t>chiều</a:t>
            </a:r>
            <a:r>
              <a:rPr lang="en-US" dirty="0"/>
              <a:t> z) </a:t>
            </a:r>
            <a:r>
              <a:rPr lang="en-US" dirty="0" err="1"/>
              <a:t>tức</a:t>
            </a:r>
            <a:r>
              <a:rPr lang="en-US" dirty="0"/>
              <a:t> </a:t>
            </a:r>
            <a:r>
              <a:rPr lang="en-US" dirty="0" err="1"/>
              <a:t>là</a:t>
            </a:r>
            <a:r>
              <a:rPr lang="en-US" dirty="0"/>
              <a:t> </a:t>
            </a:r>
            <a:r>
              <a:rPr lang="en-US" dirty="0" err="1"/>
              <a:t>thành</a:t>
            </a:r>
            <a:r>
              <a:rPr lang="en-US" dirty="0"/>
              <a:t> </a:t>
            </a:r>
            <a:r>
              <a:rPr lang="en-US" dirty="0" err="1"/>
              <a:t>phần</a:t>
            </a:r>
            <a:r>
              <a:rPr lang="en-US" dirty="0"/>
              <a:t> </a:t>
            </a:r>
            <a:r>
              <a:rPr lang="en-US" dirty="0" err="1"/>
              <a:t>này</a:t>
            </a:r>
            <a:r>
              <a:rPr lang="en-US" dirty="0"/>
              <a:t> </a:t>
            </a:r>
            <a:r>
              <a:rPr lang="en-US" dirty="0" err="1"/>
              <a:t>đè</a:t>
            </a:r>
            <a:r>
              <a:rPr lang="en-US" dirty="0"/>
              <a:t> </a:t>
            </a:r>
            <a:r>
              <a:rPr lang="en-US" dirty="0" err="1"/>
              <a:t>lên</a:t>
            </a:r>
            <a:r>
              <a:rPr lang="en-US" dirty="0"/>
              <a:t> </a:t>
            </a:r>
            <a:r>
              <a:rPr lang="en-US" dirty="0" err="1"/>
              <a:t>thành</a:t>
            </a:r>
            <a:r>
              <a:rPr lang="en-US" dirty="0"/>
              <a:t> </a:t>
            </a:r>
            <a:r>
              <a:rPr lang="en-US" dirty="0" err="1"/>
              <a:t>phần</a:t>
            </a:r>
            <a:r>
              <a:rPr lang="en-US" dirty="0"/>
              <a:t> </a:t>
            </a:r>
            <a:r>
              <a:rPr lang="en-US" dirty="0" err="1"/>
              <a:t>khác</a:t>
            </a:r>
            <a:r>
              <a:rPr lang="en-US" dirty="0" smtClean="0"/>
              <a:t>.</a:t>
            </a:r>
          </a:p>
          <a:p>
            <a:pPr marL="0" indent="0" algn="just">
              <a:buNone/>
            </a:pPr>
            <a:endParaRPr lang="en-US" dirty="0"/>
          </a:p>
          <a:p>
            <a:pPr algn="just"/>
            <a:r>
              <a:rPr lang="en-US" dirty="0"/>
              <a:t>Align in Container: </a:t>
            </a:r>
            <a:r>
              <a:rPr lang="en-US" dirty="0" err="1"/>
              <a:t>Căn</a:t>
            </a:r>
            <a:r>
              <a:rPr lang="en-US" dirty="0"/>
              <a:t> </a:t>
            </a:r>
            <a:r>
              <a:rPr lang="en-US" dirty="0" err="1"/>
              <a:t>lề</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a:t>
            </a:r>
            <a:r>
              <a:rPr lang="en-US" dirty="0" err="1"/>
              <a:t>báo</a:t>
            </a:r>
            <a:r>
              <a:rPr lang="en-US" dirty="0"/>
              <a:t> </a:t>
            </a:r>
            <a:r>
              <a:rPr lang="en-US" dirty="0" err="1" smtClean="0"/>
              <a:t>cáo</a:t>
            </a:r>
            <a:r>
              <a:rPr lang="en-US" dirty="0" smtClean="0"/>
              <a:t>.</a:t>
            </a:r>
          </a:p>
          <a:p>
            <a:pPr algn="just"/>
            <a:endParaRPr lang="en-US" dirty="0"/>
          </a:p>
          <a:p>
            <a:pPr marL="0" indent="0" algn="just">
              <a:buNone/>
            </a:pPr>
            <a:endParaRPr lang="en-US" dirty="0" smtClean="0"/>
          </a:p>
          <a:p>
            <a:pPr algn="just"/>
            <a:r>
              <a:rPr lang="vi-VN" dirty="0"/>
              <a:t>Size to Container: Điều chỉnh kích thước thành phần cho phù hợp với thành phần cha</a:t>
            </a:r>
            <a:r>
              <a:rPr lang="vi-VN" dirty="0" smtClean="0"/>
              <a:t>.</a:t>
            </a:r>
            <a:endParaRPr lang="en-US" dirty="0" smtClean="0"/>
          </a:p>
          <a:p>
            <a:pPr algn="just"/>
            <a:endParaRPr lang="en-US" dirty="0"/>
          </a:p>
          <a:p>
            <a:pPr algn="just"/>
            <a:r>
              <a:rPr lang="en-US" dirty="0"/>
              <a:t>Arrange In Container: </a:t>
            </a:r>
            <a:r>
              <a:rPr lang="en-US" dirty="0" err="1"/>
              <a:t>Sắp</a:t>
            </a:r>
            <a:r>
              <a:rPr lang="en-US" dirty="0"/>
              <a:t> </a:t>
            </a:r>
            <a:r>
              <a:rPr lang="en-US" dirty="0" err="1"/>
              <a:t>xếp</a:t>
            </a:r>
            <a:r>
              <a:rPr lang="en-US" dirty="0"/>
              <a:t> </a:t>
            </a:r>
            <a:r>
              <a:rPr lang="en-US" dirty="0" err="1"/>
              <a:t>các</a:t>
            </a:r>
            <a:r>
              <a:rPr lang="en-US" dirty="0"/>
              <a:t> </a:t>
            </a:r>
            <a:r>
              <a:rPr lang="en-US" dirty="0" err="1"/>
              <a:t>thành</a:t>
            </a:r>
            <a:r>
              <a:rPr lang="en-US" dirty="0"/>
              <a:t> </a:t>
            </a:r>
            <a:r>
              <a:rPr lang="en-US" dirty="0" err="1"/>
              <a:t>phần</a:t>
            </a:r>
            <a:r>
              <a:rPr lang="en-US" dirty="0"/>
              <a:t> con </a:t>
            </a:r>
            <a:r>
              <a:rPr lang="en-US" dirty="0" err="1"/>
              <a:t>trong</a:t>
            </a:r>
            <a:r>
              <a:rPr lang="en-US" dirty="0"/>
              <a:t> </a:t>
            </a:r>
            <a:r>
              <a:rPr lang="en-US" dirty="0" err="1"/>
              <a:t>thành</a:t>
            </a:r>
            <a:r>
              <a:rPr lang="en-US" dirty="0"/>
              <a:t> </a:t>
            </a:r>
            <a:r>
              <a:rPr lang="en-US" dirty="0" err="1"/>
              <a:t>phần</a:t>
            </a:r>
            <a:r>
              <a:rPr lang="en-US" dirty="0"/>
              <a:t> cha.</a:t>
            </a:r>
            <a:endParaRPr lang="en-US" dirty="0" smtClean="0"/>
          </a:p>
          <a:p>
            <a:pPr marL="0" indent="0" algn="just">
              <a:buNone/>
            </a:pP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16</a:t>
            </a:fld>
            <a:endParaRPr lang="en-US" altLang="ja-JP"/>
          </a:p>
        </p:txBody>
      </p:sp>
      <p:pic>
        <p:nvPicPr>
          <p:cNvPr id="6" name="Picture 5"/>
          <p:cNvPicPr>
            <a:picLocks noChangeAspect="1"/>
          </p:cNvPicPr>
          <p:nvPr/>
        </p:nvPicPr>
        <p:blipFill>
          <a:blip r:embed="rId2"/>
          <a:stretch>
            <a:fillRect/>
          </a:stretch>
        </p:blipFill>
        <p:spPr>
          <a:xfrm>
            <a:off x="6372250" y="760288"/>
            <a:ext cx="1792832" cy="1025380"/>
          </a:xfrm>
          <a:prstGeom prst="rect">
            <a:avLst/>
          </a:prstGeom>
        </p:spPr>
      </p:pic>
      <p:pic>
        <p:nvPicPr>
          <p:cNvPr id="8" name="Picture 7"/>
          <p:cNvPicPr>
            <a:picLocks noChangeAspect="1"/>
          </p:cNvPicPr>
          <p:nvPr/>
        </p:nvPicPr>
        <p:blipFill>
          <a:blip r:embed="rId3"/>
          <a:stretch>
            <a:fillRect/>
          </a:stretch>
        </p:blipFill>
        <p:spPr>
          <a:xfrm>
            <a:off x="6192340" y="2093179"/>
            <a:ext cx="2152650" cy="1676400"/>
          </a:xfrm>
          <a:prstGeom prst="rect">
            <a:avLst/>
          </a:prstGeom>
        </p:spPr>
      </p:pic>
      <p:pic>
        <p:nvPicPr>
          <p:cNvPr id="9" name="Picture 8"/>
          <p:cNvPicPr>
            <a:picLocks noChangeAspect="1"/>
          </p:cNvPicPr>
          <p:nvPr/>
        </p:nvPicPr>
        <p:blipFill>
          <a:blip r:embed="rId4"/>
          <a:stretch>
            <a:fillRect/>
          </a:stretch>
        </p:blipFill>
        <p:spPr>
          <a:xfrm>
            <a:off x="6534120" y="4054433"/>
            <a:ext cx="1526237" cy="858508"/>
          </a:xfrm>
          <a:prstGeom prst="rect">
            <a:avLst/>
          </a:prstGeom>
        </p:spPr>
      </p:pic>
      <p:pic>
        <p:nvPicPr>
          <p:cNvPr id="10" name="Picture 9"/>
          <p:cNvPicPr>
            <a:picLocks noChangeAspect="1"/>
          </p:cNvPicPr>
          <p:nvPr/>
        </p:nvPicPr>
        <p:blipFill>
          <a:blip r:embed="rId5"/>
          <a:stretch>
            <a:fillRect/>
          </a:stretch>
        </p:blipFill>
        <p:spPr>
          <a:xfrm>
            <a:off x="6416177" y="5143500"/>
            <a:ext cx="1704975" cy="1104900"/>
          </a:xfrm>
          <a:prstGeom prst="rect">
            <a:avLst/>
          </a:prstGeom>
        </p:spPr>
      </p:pic>
    </p:spTree>
    <p:extLst>
      <p:ext uri="{BB962C8B-B14F-4D97-AF65-F5344CB8AC3E}">
        <p14:creationId xmlns:p14="http://schemas.microsoft.com/office/powerpoint/2010/main" val="2428858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thành phần báo cáo cơ </a:t>
            </a:r>
            <a:r>
              <a:rPr lang="vi-VN" dirty="0" smtClean="0"/>
              <a:t>bản</a:t>
            </a:r>
            <a:endParaRPr lang="en-US" dirty="0"/>
          </a:p>
        </p:txBody>
      </p:sp>
      <p:sp>
        <p:nvSpPr>
          <p:cNvPr id="3" name="Content Placeholder 2"/>
          <p:cNvSpPr>
            <a:spLocks noGrp="1"/>
          </p:cNvSpPr>
          <p:nvPr>
            <p:ph idx="1"/>
          </p:nvPr>
        </p:nvSpPr>
        <p:spPr/>
        <p:txBody>
          <a:bodyPr/>
          <a:lstStyle/>
          <a:p>
            <a:pPr algn="just"/>
            <a:r>
              <a:rPr lang="en-US" b="1" dirty="0" err="1" smtClean="0"/>
              <a:t>Thành</a:t>
            </a:r>
            <a:r>
              <a:rPr lang="en-US" b="1" dirty="0" smtClean="0"/>
              <a:t> </a:t>
            </a:r>
            <a:r>
              <a:rPr lang="en-US" b="1" dirty="0" err="1"/>
              <a:t>phần</a:t>
            </a:r>
            <a:r>
              <a:rPr lang="en-US" b="1" dirty="0"/>
              <a:t> </a:t>
            </a:r>
            <a:r>
              <a:rPr lang="en-US" b="1" dirty="0" err="1"/>
              <a:t>đồ</a:t>
            </a:r>
            <a:r>
              <a:rPr lang="en-US" b="1" dirty="0"/>
              <a:t> </a:t>
            </a:r>
            <a:r>
              <a:rPr lang="en-US" b="1" dirty="0" err="1" smtClean="0"/>
              <a:t>họa</a:t>
            </a:r>
            <a:r>
              <a:rPr lang="en-US" b="1" dirty="0" smtClean="0"/>
              <a:t>: </a:t>
            </a:r>
            <a:r>
              <a:rPr lang="vi-VN" dirty="0" smtClean="0"/>
              <a:t>Line</a:t>
            </a:r>
            <a:r>
              <a:rPr lang="en-US" dirty="0" smtClean="0"/>
              <a:t>, </a:t>
            </a:r>
            <a:r>
              <a:rPr lang="vi-VN" dirty="0" smtClean="0"/>
              <a:t>Rectangle</a:t>
            </a:r>
            <a:r>
              <a:rPr lang="en-US" dirty="0" smtClean="0"/>
              <a:t>, </a:t>
            </a:r>
            <a:r>
              <a:rPr lang="vi-VN" dirty="0" smtClean="0"/>
              <a:t>Ellipse</a:t>
            </a:r>
            <a:r>
              <a:rPr lang="en-US" dirty="0" smtClean="0"/>
              <a:t>,</a:t>
            </a:r>
            <a:r>
              <a:rPr lang="vi-VN" dirty="0" smtClean="0"/>
              <a:t> Image</a:t>
            </a:r>
            <a:endParaRPr lang="en-US" b="1" dirty="0"/>
          </a:p>
          <a:p>
            <a:pPr algn="just"/>
            <a:r>
              <a:rPr lang="en-US" b="1" dirty="0" err="1"/>
              <a:t>Thành</a:t>
            </a:r>
            <a:r>
              <a:rPr lang="en-US" b="1" dirty="0"/>
              <a:t> </a:t>
            </a:r>
            <a:r>
              <a:rPr lang="en-US" b="1" dirty="0" err="1"/>
              <a:t>phần</a:t>
            </a:r>
            <a:r>
              <a:rPr lang="en-US" b="1" dirty="0"/>
              <a:t> </a:t>
            </a:r>
            <a:r>
              <a:rPr lang="en-US" b="1" dirty="0" err="1"/>
              <a:t>văn</a:t>
            </a:r>
            <a:r>
              <a:rPr lang="en-US" b="1" dirty="0"/>
              <a:t> </a:t>
            </a:r>
            <a:r>
              <a:rPr lang="en-US" b="1" dirty="0" err="1" smtClean="0"/>
              <a:t>bản</a:t>
            </a:r>
            <a:r>
              <a:rPr lang="en-US" b="1" dirty="0" smtClean="0"/>
              <a:t>: </a:t>
            </a:r>
            <a:r>
              <a:rPr lang="en-US" dirty="0"/>
              <a:t>static text </a:t>
            </a:r>
            <a:r>
              <a:rPr lang="en-US" dirty="0" err="1"/>
              <a:t>và</a:t>
            </a:r>
            <a:r>
              <a:rPr lang="en-US" dirty="0"/>
              <a:t> text field</a:t>
            </a:r>
            <a:endParaRPr lang="en-US" b="1" dirty="0"/>
          </a:p>
          <a:p>
            <a:pPr algn="just"/>
            <a:r>
              <a:rPr lang="en-US" b="1" dirty="0" err="1"/>
              <a:t>Thành</a:t>
            </a:r>
            <a:r>
              <a:rPr lang="en-US" b="1" dirty="0"/>
              <a:t> </a:t>
            </a:r>
            <a:r>
              <a:rPr lang="en-US" b="1" dirty="0" err="1"/>
              <a:t>phần</a:t>
            </a:r>
            <a:r>
              <a:rPr lang="en-US" b="1" dirty="0"/>
              <a:t> </a:t>
            </a:r>
            <a:r>
              <a:rPr lang="en-US" b="1" dirty="0" err="1"/>
              <a:t>khung</a:t>
            </a:r>
            <a:r>
              <a:rPr lang="en-US" b="1" dirty="0"/>
              <a:t> </a:t>
            </a:r>
            <a:r>
              <a:rPr lang="en-US" b="1" dirty="0" err="1" smtClean="0"/>
              <a:t>chứa</a:t>
            </a:r>
            <a:r>
              <a:rPr lang="en-US" b="1" dirty="0" smtClean="0"/>
              <a:t>: </a:t>
            </a:r>
            <a:r>
              <a:rPr lang="vi-VN" dirty="0"/>
              <a:t>là một thành phần có thể chứa nhiều các thành phần báo cáo khác, có thể thiết lập </a:t>
            </a:r>
            <a:r>
              <a:rPr lang="vi-VN" dirty="0" smtClean="0"/>
              <a:t>đường </a:t>
            </a:r>
            <a:r>
              <a:rPr lang="vi-VN" dirty="0"/>
              <a:t>viền xung quanh </a:t>
            </a:r>
            <a:r>
              <a:rPr lang="vi-VN" dirty="0" smtClean="0"/>
              <a:t>nó</a:t>
            </a:r>
            <a:r>
              <a:rPr lang="en-US" dirty="0"/>
              <a:t> </a:t>
            </a:r>
            <a:r>
              <a:rPr lang="en-US" dirty="0" err="1" smtClean="0"/>
              <a:t>như</a:t>
            </a:r>
            <a:r>
              <a:rPr lang="en-US" dirty="0" smtClean="0"/>
              <a:t> Frame</a:t>
            </a:r>
          </a:p>
          <a:p>
            <a:pPr lvl="1" algn="just"/>
            <a:r>
              <a:rPr lang="en-US" sz="1700" dirty="0" smtClean="0"/>
              <a:t>N</a:t>
            </a:r>
            <a:r>
              <a:rPr lang="vi-VN" sz="1700" dirty="0" smtClean="0"/>
              <a:t>goài </a:t>
            </a:r>
            <a:r>
              <a:rPr lang="vi-VN" sz="1700" dirty="0"/>
              <a:t>việc có thể vẽ viền xung quanh giống như khi sử dụng thành phần Rectangle </a:t>
            </a:r>
            <a:r>
              <a:rPr lang="en-US" sz="1700" dirty="0" err="1" smtClean="0"/>
              <a:t>thì</a:t>
            </a:r>
            <a:r>
              <a:rPr lang="en-US" sz="1700" dirty="0" smtClean="0"/>
              <a:t> k</a:t>
            </a:r>
            <a:r>
              <a:rPr lang="vi-VN" sz="1700" dirty="0" smtClean="0"/>
              <a:t>hi </a:t>
            </a:r>
            <a:r>
              <a:rPr lang="vi-VN" sz="1700" dirty="0"/>
              <a:t>di chuyển frame, </a:t>
            </a:r>
            <a:r>
              <a:rPr lang="vi-VN" sz="1700" dirty="0" smtClean="0"/>
              <a:t>các </a:t>
            </a:r>
            <a:r>
              <a:rPr lang="vi-VN" sz="1700" dirty="0"/>
              <a:t>thành phần </a:t>
            </a:r>
            <a:r>
              <a:rPr lang="en-US" sz="1700" dirty="0" smtClean="0"/>
              <a:t>c</a:t>
            </a:r>
            <a:r>
              <a:rPr lang="vi-VN" sz="1700" dirty="0" smtClean="0"/>
              <a:t>hứa </a:t>
            </a:r>
            <a:r>
              <a:rPr lang="vi-VN" sz="1700" dirty="0"/>
              <a:t>bên trong </a:t>
            </a:r>
            <a:r>
              <a:rPr lang="en-US" sz="1700" dirty="0" smtClean="0"/>
              <a:t>F</a:t>
            </a:r>
            <a:r>
              <a:rPr lang="vi-VN" sz="1700" dirty="0" smtClean="0"/>
              <a:t>rame </a:t>
            </a:r>
            <a:r>
              <a:rPr lang="vi-VN" sz="1700" dirty="0"/>
              <a:t>cũng được di chuyển </a:t>
            </a:r>
            <a:r>
              <a:rPr lang="vi-VN" sz="1700" dirty="0" smtClean="0"/>
              <a:t>theo</a:t>
            </a:r>
            <a:r>
              <a:rPr lang="en-US" sz="1700" dirty="0" smtClean="0"/>
              <a:t>.</a:t>
            </a:r>
          </a:p>
          <a:p>
            <a:pPr marL="0" indent="0" algn="just">
              <a:buNone/>
            </a:pPr>
            <a:endParaRPr lang="en-US" b="1"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17</a:t>
            </a:fld>
            <a:endParaRPr lang="en-US" altLang="ja-JP"/>
          </a:p>
        </p:txBody>
      </p:sp>
      <p:pic>
        <p:nvPicPr>
          <p:cNvPr id="5" name="Picture 4"/>
          <p:cNvPicPr>
            <a:picLocks noChangeAspect="1"/>
          </p:cNvPicPr>
          <p:nvPr/>
        </p:nvPicPr>
        <p:blipFill>
          <a:blip r:embed="rId3"/>
          <a:stretch>
            <a:fillRect/>
          </a:stretch>
        </p:blipFill>
        <p:spPr>
          <a:xfrm>
            <a:off x="2051650" y="3371668"/>
            <a:ext cx="5472760" cy="2803394"/>
          </a:xfrm>
          <a:prstGeom prst="rect">
            <a:avLst/>
          </a:prstGeom>
        </p:spPr>
      </p:pic>
    </p:spTree>
    <p:extLst>
      <p:ext uri="{BB962C8B-B14F-4D97-AF65-F5344CB8AC3E}">
        <p14:creationId xmlns:p14="http://schemas.microsoft.com/office/powerpoint/2010/main" val="370041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về</a:t>
            </a:r>
            <a:r>
              <a:rPr lang="en-US" dirty="0" smtClean="0"/>
              <a:t> Frame</a:t>
            </a:r>
            <a:endParaRPr lang="en-US" dirty="0"/>
          </a:p>
        </p:txBody>
      </p:sp>
      <p:sp>
        <p:nvSpPr>
          <p:cNvPr id="3" name="Content Placeholder 2"/>
          <p:cNvSpPr>
            <a:spLocks noGrp="1"/>
          </p:cNvSpPr>
          <p:nvPr>
            <p:ph idx="1"/>
          </p:nvPr>
        </p:nvSpPr>
        <p:spPr/>
        <p:txBody>
          <a:bodyPr/>
          <a:lstStyle/>
          <a:p>
            <a:r>
              <a:rPr lang="en-US" dirty="0" err="1" smtClean="0"/>
              <a:t>Kéo</a:t>
            </a:r>
            <a:r>
              <a:rPr lang="en-US" dirty="0" smtClean="0"/>
              <a:t> </a:t>
            </a:r>
            <a:r>
              <a:rPr lang="en-US" dirty="0" err="1" smtClean="0"/>
              <a:t>thả</a:t>
            </a:r>
            <a:r>
              <a:rPr lang="en-US" dirty="0" smtClean="0"/>
              <a:t> </a:t>
            </a:r>
            <a:r>
              <a:rPr lang="en-US" dirty="0" err="1" smtClean="0"/>
              <a:t>biểu</a:t>
            </a:r>
            <a:r>
              <a:rPr lang="en-US" dirty="0" smtClean="0"/>
              <a:t> </a:t>
            </a:r>
            <a:r>
              <a:rPr lang="en-US" dirty="0" err="1" smtClean="0"/>
              <a:t>tượng</a:t>
            </a:r>
            <a:r>
              <a:rPr lang="en-US" dirty="0" smtClean="0"/>
              <a:t> Frame </a:t>
            </a:r>
            <a:r>
              <a:rPr lang="en-US" dirty="0" err="1" smtClean="0"/>
              <a:t>vào</a:t>
            </a:r>
            <a:r>
              <a:rPr lang="en-US" dirty="0" smtClean="0"/>
              <a:t> 1 </a:t>
            </a:r>
            <a:r>
              <a:rPr lang="en-US" dirty="0" err="1" smtClean="0"/>
              <a:t>vùng</a:t>
            </a:r>
            <a:r>
              <a:rPr lang="en-US" dirty="0" smtClean="0"/>
              <a:t> </a:t>
            </a:r>
            <a:r>
              <a:rPr lang="en-US" dirty="0" err="1" smtClean="0"/>
              <a:t>bất</a:t>
            </a:r>
            <a:r>
              <a:rPr lang="en-US" dirty="0" smtClean="0"/>
              <a:t> </a:t>
            </a:r>
            <a:r>
              <a:rPr lang="en-US" dirty="0" err="1" smtClean="0"/>
              <a:t>kỳ</a:t>
            </a:r>
            <a:r>
              <a:rPr lang="en-US" dirty="0" smtClean="0"/>
              <a:t> </a:t>
            </a:r>
            <a:r>
              <a:rPr lang="en-US" dirty="0" err="1" smtClean="0"/>
              <a:t>của</a:t>
            </a:r>
            <a:r>
              <a:rPr lang="en-US" dirty="0" smtClean="0"/>
              <a:t> report. VÍ </a:t>
            </a:r>
            <a:r>
              <a:rPr lang="en-US" dirty="0" err="1" smtClean="0"/>
              <a:t>dụ</a:t>
            </a:r>
            <a:r>
              <a:rPr lang="en-US" dirty="0" smtClean="0"/>
              <a:t> Summary, </a:t>
            </a:r>
            <a:r>
              <a:rPr lang="en-US" dirty="0" err="1" smtClean="0"/>
              <a:t>thiết</a:t>
            </a:r>
            <a:r>
              <a:rPr lang="en-US" dirty="0" smtClean="0"/>
              <a:t> </a:t>
            </a:r>
            <a:r>
              <a:rPr lang="en-US" dirty="0" err="1" smtClean="0"/>
              <a:t>lập</a:t>
            </a:r>
            <a:r>
              <a:rPr lang="en-US" dirty="0" smtClean="0"/>
              <a:t> border ở Properties</a:t>
            </a:r>
          </a:p>
          <a:p>
            <a:r>
              <a:rPr lang="en-US" dirty="0" err="1" smtClean="0"/>
              <a:t>Kéo</a:t>
            </a:r>
            <a:r>
              <a:rPr lang="en-US" dirty="0" smtClean="0"/>
              <a:t> </a:t>
            </a:r>
            <a:r>
              <a:rPr lang="en-US" dirty="0" err="1" smtClean="0"/>
              <a:t>thả</a:t>
            </a:r>
            <a:r>
              <a:rPr lang="en-US" dirty="0" smtClean="0"/>
              <a:t> 3 static field </a:t>
            </a:r>
            <a:r>
              <a:rPr lang="en-US" dirty="0" err="1" smtClean="0"/>
              <a:t>vào</a:t>
            </a:r>
            <a:r>
              <a:rPr lang="en-US" dirty="0" smtClean="0"/>
              <a:t> Frame </a:t>
            </a:r>
            <a:r>
              <a:rPr lang="en-US" dirty="0" err="1" smtClean="0"/>
              <a:t>vừa</a:t>
            </a:r>
            <a:r>
              <a:rPr lang="en-US" dirty="0" smtClean="0"/>
              <a:t> </a:t>
            </a:r>
            <a:r>
              <a:rPr lang="en-US" dirty="0" err="1" smtClean="0"/>
              <a:t>tạo</a:t>
            </a:r>
            <a:endParaRPr lang="en-US" dirty="0" smtClean="0"/>
          </a:p>
          <a:p>
            <a:r>
              <a:rPr lang="en-US" dirty="0" err="1" smtClean="0"/>
              <a:t>Thử</a:t>
            </a:r>
            <a:r>
              <a:rPr lang="en-US" dirty="0" smtClean="0"/>
              <a:t> di </a:t>
            </a:r>
            <a:r>
              <a:rPr lang="en-US" dirty="0" err="1" smtClean="0"/>
              <a:t>chuyển</a:t>
            </a:r>
            <a:r>
              <a:rPr lang="en-US" dirty="0" smtClean="0"/>
              <a:t> Frame -&gt; 3 static File </a:t>
            </a:r>
            <a:r>
              <a:rPr lang="en-US" dirty="0" err="1" smtClean="0"/>
              <a:t>sẽ</a:t>
            </a:r>
            <a:r>
              <a:rPr lang="en-US" dirty="0" smtClean="0"/>
              <a:t> di </a:t>
            </a:r>
            <a:r>
              <a:rPr lang="en-US" dirty="0" err="1" smtClean="0"/>
              <a:t>chuyển</a:t>
            </a:r>
            <a:r>
              <a:rPr lang="en-US" dirty="0" smtClean="0"/>
              <a:t> </a:t>
            </a:r>
            <a:r>
              <a:rPr lang="en-US" dirty="0" err="1" smtClean="0"/>
              <a:t>theo</a:t>
            </a:r>
            <a:endParaRPr lang="en-US" dirty="0" smtClean="0"/>
          </a:p>
          <a:p>
            <a:r>
              <a:rPr lang="en-US" dirty="0" err="1" smtClean="0"/>
              <a:t>Thử</a:t>
            </a:r>
            <a:r>
              <a:rPr lang="en-US" dirty="0" smtClean="0"/>
              <a:t> </a:t>
            </a:r>
            <a:r>
              <a:rPr lang="en-US" dirty="0" err="1" smtClean="0"/>
              <a:t>chuột</a:t>
            </a:r>
            <a:r>
              <a:rPr lang="en-US" dirty="0" smtClean="0"/>
              <a:t> </a:t>
            </a:r>
            <a:r>
              <a:rPr lang="en-US" dirty="0" err="1" smtClean="0"/>
              <a:t>phải</a:t>
            </a:r>
            <a:r>
              <a:rPr lang="en-US" dirty="0" smtClean="0"/>
              <a:t> </a:t>
            </a:r>
            <a:r>
              <a:rPr lang="en-US" dirty="0" err="1" smtClean="0"/>
              <a:t>dùng</a:t>
            </a:r>
            <a:r>
              <a:rPr lang="en-US" dirty="0" smtClean="0"/>
              <a:t> </a:t>
            </a:r>
            <a:r>
              <a:rPr lang="en-US" dirty="0"/>
              <a:t>Arrange In </a:t>
            </a:r>
            <a:r>
              <a:rPr lang="en-US" dirty="0" smtClean="0"/>
              <a:t>Container </a:t>
            </a:r>
            <a:r>
              <a:rPr lang="en-US" dirty="0" err="1" smtClean="0"/>
              <a:t>để</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con.</a:t>
            </a:r>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18</a:t>
            </a:fld>
            <a:endParaRPr lang="en-US" altLang="ja-JP"/>
          </a:p>
        </p:txBody>
      </p:sp>
      <p:pic>
        <p:nvPicPr>
          <p:cNvPr id="5" name="Picture 4"/>
          <p:cNvPicPr>
            <a:picLocks noChangeAspect="1"/>
          </p:cNvPicPr>
          <p:nvPr/>
        </p:nvPicPr>
        <p:blipFill>
          <a:blip r:embed="rId2"/>
          <a:stretch>
            <a:fillRect/>
          </a:stretch>
        </p:blipFill>
        <p:spPr>
          <a:xfrm>
            <a:off x="467430" y="3140960"/>
            <a:ext cx="5372100" cy="1266825"/>
          </a:xfrm>
          <a:prstGeom prst="rect">
            <a:avLst/>
          </a:prstGeom>
        </p:spPr>
      </p:pic>
      <p:pic>
        <p:nvPicPr>
          <p:cNvPr id="6" name="Picture 5"/>
          <p:cNvPicPr>
            <a:picLocks noChangeAspect="1"/>
          </p:cNvPicPr>
          <p:nvPr/>
        </p:nvPicPr>
        <p:blipFill>
          <a:blip r:embed="rId3"/>
          <a:stretch>
            <a:fillRect/>
          </a:stretch>
        </p:blipFill>
        <p:spPr>
          <a:xfrm>
            <a:off x="6732300" y="3260230"/>
            <a:ext cx="1704975" cy="1104900"/>
          </a:xfrm>
          <a:prstGeom prst="rect">
            <a:avLst/>
          </a:prstGeom>
        </p:spPr>
      </p:pic>
      <p:pic>
        <p:nvPicPr>
          <p:cNvPr id="7" name="Picture 6"/>
          <p:cNvPicPr>
            <a:picLocks noChangeAspect="1"/>
          </p:cNvPicPr>
          <p:nvPr/>
        </p:nvPicPr>
        <p:blipFill>
          <a:blip r:embed="rId4"/>
          <a:stretch>
            <a:fillRect/>
          </a:stretch>
        </p:blipFill>
        <p:spPr>
          <a:xfrm>
            <a:off x="496080" y="4860417"/>
            <a:ext cx="5300090" cy="1260161"/>
          </a:xfrm>
          <a:prstGeom prst="rect">
            <a:avLst/>
          </a:prstGeom>
        </p:spPr>
      </p:pic>
    </p:spTree>
    <p:extLst>
      <p:ext uri="{BB962C8B-B14F-4D97-AF65-F5344CB8AC3E}">
        <p14:creationId xmlns:p14="http://schemas.microsoft.com/office/powerpoint/2010/main" val="3670049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err="1" smtClean="0"/>
              <a:t>JasperReport</a:t>
            </a:r>
            <a:r>
              <a:rPr lang="en-US" sz="3000" dirty="0" smtClean="0"/>
              <a:t> - </a:t>
            </a:r>
            <a:r>
              <a:rPr lang="en-US" sz="3000" dirty="0" err="1" smtClean="0"/>
              <a:t>iReport</a:t>
            </a:r>
            <a:r>
              <a:rPr lang="en-US" sz="3000" dirty="0" smtClean="0"/>
              <a:t> - </a:t>
            </a:r>
            <a:r>
              <a:rPr lang="en-US" sz="3000" dirty="0" err="1" smtClean="0"/>
              <a:t>JasperSoft</a:t>
            </a:r>
            <a:r>
              <a:rPr lang="en-US" sz="3000" dirty="0" smtClean="0"/>
              <a:t> Studio</a:t>
            </a:r>
            <a:endParaRPr lang="en-US" sz="3000" dirty="0"/>
          </a:p>
        </p:txBody>
      </p:sp>
      <p:sp>
        <p:nvSpPr>
          <p:cNvPr id="3" name="Content Placeholder 2"/>
          <p:cNvSpPr>
            <a:spLocks noGrp="1"/>
          </p:cNvSpPr>
          <p:nvPr>
            <p:ph idx="1"/>
          </p:nvPr>
        </p:nvSpPr>
        <p:spPr/>
        <p:txBody>
          <a:bodyPr/>
          <a:lstStyle/>
          <a:p>
            <a:pPr marL="342900" indent="-342900" algn="just">
              <a:buAutoNum type="arabicPeriod"/>
            </a:pPr>
            <a:r>
              <a:rPr lang="en-US" b="1" dirty="0" err="1" smtClean="0"/>
              <a:t>JasperReport</a:t>
            </a:r>
            <a:r>
              <a:rPr lang="en-US" b="1" dirty="0" smtClean="0"/>
              <a:t> </a:t>
            </a:r>
            <a:r>
              <a:rPr lang="en-US" dirty="0" smtClean="0"/>
              <a:t>: </a:t>
            </a:r>
            <a:r>
              <a:rPr lang="vi-VN" dirty="0"/>
              <a:t>là phần mềm mã nguồn mở được phát triển từ năm </a:t>
            </a:r>
            <a:r>
              <a:rPr lang="vi-VN" dirty="0" smtClean="0"/>
              <a:t>2001</a:t>
            </a:r>
            <a:r>
              <a:rPr lang="en-US" dirty="0" smtClean="0"/>
              <a:t>, </a:t>
            </a:r>
            <a:r>
              <a:rPr lang="en-US" dirty="0" err="1"/>
              <a:t>hoàn</a:t>
            </a:r>
            <a:r>
              <a:rPr lang="en-US" dirty="0"/>
              <a:t> </a:t>
            </a:r>
            <a:r>
              <a:rPr lang="en-US" dirty="0" err="1"/>
              <a:t>toàn</a:t>
            </a:r>
            <a:r>
              <a:rPr lang="en-US" dirty="0"/>
              <a:t> </a:t>
            </a:r>
            <a:r>
              <a:rPr lang="en-US" dirty="0" err="1" smtClean="0"/>
              <a:t>miễn</a:t>
            </a:r>
            <a:r>
              <a:rPr lang="en-US" dirty="0" smtClean="0"/>
              <a:t> </a:t>
            </a:r>
            <a:r>
              <a:rPr lang="en-US" dirty="0" err="1" smtClean="0"/>
              <a:t>phí</a:t>
            </a:r>
            <a:r>
              <a:rPr lang="en-US" b="1" dirty="0" smtClean="0"/>
              <a:t>. </a:t>
            </a:r>
            <a:r>
              <a:rPr lang="en-US" dirty="0" err="1" smtClean="0"/>
              <a:t>Nhằm</a:t>
            </a:r>
            <a:r>
              <a:rPr lang="en-US" dirty="0" smtClean="0"/>
              <a:t> </a:t>
            </a:r>
            <a:r>
              <a:rPr lang="en-US" dirty="0" err="1" smtClean="0"/>
              <a:t>tạo</a:t>
            </a:r>
            <a:r>
              <a:rPr lang="en-US" dirty="0" smtClean="0"/>
              <a:t> </a:t>
            </a:r>
            <a:r>
              <a:rPr lang="en-US" dirty="0" err="1"/>
              <a:t>ra</a:t>
            </a:r>
            <a:r>
              <a:rPr lang="en-US" dirty="0"/>
              <a:t> </a:t>
            </a:r>
            <a:r>
              <a:rPr lang="en-US" dirty="0" err="1"/>
              <a:t>các</a:t>
            </a:r>
            <a:r>
              <a:rPr lang="en-US" dirty="0"/>
              <a:t> </a:t>
            </a:r>
            <a:r>
              <a:rPr lang="en-US" dirty="0" err="1"/>
              <a:t>mẫu</a:t>
            </a:r>
            <a:r>
              <a:rPr lang="en-US" dirty="0"/>
              <a:t> </a:t>
            </a:r>
            <a:r>
              <a:rPr lang="en-US" dirty="0" err="1"/>
              <a:t>biểu</a:t>
            </a:r>
            <a:r>
              <a:rPr lang="en-US" dirty="0"/>
              <a:t> </a:t>
            </a:r>
            <a:r>
              <a:rPr lang="en-US" dirty="0" err="1"/>
              <a:t>báo</a:t>
            </a:r>
            <a:r>
              <a:rPr lang="en-US" dirty="0"/>
              <a:t> </a:t>
            </a:r>
            <a:r>
              <a:rPr lang="en-US" dirty="0" err="1"/>
              <a:t>cáo</a:t>
            </a:r>
            <a:r>
              <a:rPr lang="en-US" dirty="0"/>
              <a:t>, </a:t>
            </a:r>
            <a:r>
              <a:rPr lang="en-US" dirty="0" err="1"/>
              <a:t>chứng</a:t>
            </a:r>
            <a:r>
              <a:rPr lang="en-US" dirty="0"/>
              <a:t> </a:t>
            </a:r>
            <a:r>
              <a:rPr lang="en-US" dirty="0" err="1"/>
              <a:t>từ</a:t>
            </a:r>
            <a:r>
              <a:rPr lang="en-US" dirty="0"/>
              <a:t> </a:t>
            </a:r>
            <a:r>
              <a:rPr lang="en-US" dirty="0" err="1"/>
              <a:t>phức</a:t>
            </a:r>
            <a:r>
              <a:rPr lang="en-US" dirty="0"/>
              <a:t> </a:t>
            </a:r>
            <a:r>
              <a:rPr lang="en-US" dirty="0" err="1"/>
              <a:t>tạp</a:t>
            </a:r>
            <a:r>
              <a:rPr lang="en-US" dirty="0"/>
              <a:t> </a:t>
            </a:r>
            <a:r>
              <a:rPr lang="en-US" dirty="0" err="1"/>
              <a:t>một</a:t>
            </a:r>
            <a:r>
              <a:rPr lang="en-US" dirty="0"/>
              <a:t> </a:t>
            </a:r>
            <a:r>
              <a:rPr lang="en-US" dirty="0" err="1"/>
              <a:t>cách</a:t>
            </a:r>
            <a:r>
              <a:rPr lang="en-US" dirty="0"/>
              <a:t> </a:t>
            </a:r>
            <a:r>
              <a:rPr lang="en-US" dirty="0" err="1"/>
              <a:t>dễ</a:t>
            </a:r>
            <a:r>
              <a:rPr lang="en-US" dirty="0"/>
              <a:t> </a:t>
            </a:r>
            <a:r>
              <a:rPr lang="en-US" dirty="0" err="1"/>
              <a:t>dàng</a:t>
            </a:r>
            <a:r>
              <a:rPr lang="en-US" dirty="0"/>
              <a:t>.</a:t>
            </a:r>
            <a:endParaRPr lang="en-US" b="1" dirty="0" smtClean="0"/>
          </a:p>
          <a:p>
            <a:pPr marL="342900" indent="-342900" algn="just">
              <a:buAutoNum type="arabicPeriod"/>
            </a:pPr>
            <a:endParaRPr lang="en-US" b="1" dirty="0"/>
          </a:p>
          <a:p>
            <a:pPr marL="342900" indent="-342900" algn="just">
              <a:buAutoNum type="arabicPeriod"/>
            </a:pPr>
            <a:r>
              <a:rPr lang="en-US" b="1" dirty="0" err="1" smtClean="0"/>
              <a:t>iReport</a:t>
            </a:r>
            <a:r>
              <a:rPr lang="en-US" b="1" dirty="0" smtClean="0"/>
              <a:t>: </a:t>
            </a:r>
            <a:r>
              <a:rPr lang="en-US" dirty="0" err="1"/>
              <a:t>là</a:t>
            </a:r>
            <a:r>
              <a:rPr lang="en-US" dirty="0"/>
              <a:t> </a:t>
            </a:r>
            <a:r>
              <a:rPr lang="en-US" dirty="0" err="1"/>
              <a:t>công</a:t>
            </a:r>
            <a:r>
              <a:rPr lang="en-US" dirty="0"/>
              <a:t> </a:t>
            </a:r>
            <a:r>
              <a:rPr lang="en-US" dirty="0" err="1"/>
              <a:t>cụ</a:t>
            </a:r>
            <a:r>
              <a:rPr lang="en-US" dirty="0"/>
              <a:t> </a:t>
            </a:r>
            <a:r>
              <a:rPr lang="en-US" dirty="0" err="1"/>
              <a:t>giao</a:t>
            </a:r>
            <a:r>
              <a:rPr lang="en-US" dirty="0"/>
              <a:t> </a:t>
            </a:r>
            <a:r>
              <a:rPr lang="en-US" dirty="0" err="1"/>
              <a:t>diện</a:t>
            </a:r>
            <a:r>
              <a:rPr lang="en-US" dirty="0"/>
              <a:t> </a:t>
            </a:r>
            <a:r>
              <a:rPr lang="en-US" dirty="0" err="1"/>
              <a:t>trực</a:t>
            </a:r>
            <a:r>
              <a:rPr lang="en-US" dirty="0"/>
              <a:t> </a:t>
            </a:r>
            <a:r>
              <a:rPr lang="en-US" dirty="0" err="1"/>
              <a:t>quan</a:t>
            </a:r>
            <a:r>
              <a:rPr lang="en-US" dirty="0"/>
              <a:t> GUI </a:t>
            </a:r>
            <a:r>
              <a:rPr lang="en-US" dirty="0" err="1"/>
              <a:t>giúp</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mẫu</a:t>
            </a:r>
            <a:r>
              <a:rPr lang="en-US" dirty="0"/>
              <a:t> </a:t>
            </a:r>
            <a:r>
              <a:rPr lang="en-US" dirty="0" err="1"/>
              <a:t>chứng</a:t>
            </a:r>
            <a:r>
              <a:rPr lang="en-US" dirty="0"/>
              <a:t> </a:t>
            </a:r>
            <a:r>
              <a:rPr lang="en-US" dirty="0" err="1"/>
              <a:t>từ</a:t>
            </a:r>
            <a:r>
              <a:rPr lang="en-US" dirty="0"/>
              <a:t> </a:t>
            </a:r>
            <a:r>
              <a:rPr lang="en-US" dirty="0" err="1"/>
              <a:t>chính</a:t>
            </a:r>
            <a:r>
              <a:rPr lang="en-US" dirty="0"/>
              <a:t> </a:t>
            </a:r>
            <a:r>
              <a:rPr lang="en-US" dirty="0" err="1" smtClean="0"/>
              <a:t>xác</a:t>
            </a:r>
            <a:r>
              <a:rPr lang="en-US" dirty="0" smtClean="0"/>
              <a:t> </a:t>
            </a:r>
            <a:r>
              <a:rPr lang="en-US" dirty="0" err="1"/>
              <a:t>dễ</a:t>
            </a:r>
            <a:r>
              <a:rPr lang="en-US" dirty="0"/>
              <a:t> </a:t>
            </a:r>
            <a:r>
              <a:rPr lang="en-US" dirty="0" err="1" smtClean="0"/>
              <a:t>dàng</a:t>
            </a:r>
            <a:r>
              <a:rPr lang="en-US" dirty="0" smtClean="0"/>
              <a:t>. </a:t>
            </a:r>
            <a:r>
              <a:rPr lang="en-US" dirty="0" err="1"/>
              <a:t>Phiên</a:t>
            </a:r>
            <a:r>
              <a:rPr lang="en-US" dirty="0"/>
              <a:t> </a:t>
            </a:r>
            <a:r>
              <a:rPr lang="en-US" dirty="0" err="1"/>
              <a:t>bản</a:t>
            </a:r>
            <a:r>
              <a:rPr lang="en-US" dirty="0"/>
              <a:t> </a:t>
            </a:r>
            <a:r>
              <a:rPr lang="en-US" dirty="0" err="1"/>
              <a:t>cuối</a:t>
            </a:r>
            <a:r>
              <a:rPr lang="en-US" dirty="0"/>
              <a:t> </a:t>
            </a:r>
            <a:r>
              <a:rPr lang="en-US" dirty="0" err="1"/>
              <a:t>cùng</a:t>
            </a:r>
            <a:r>
              <a:rPr lang="en-US" dirty="0"/>
              <a:t> 5.5.0 </a:t>
            </a:r>
            <a:r>
              <a:rPr lang="en-US" dirty="0" err="1"/>
              <a:t>phát</a:t>
            </a:r>
            <a:r>
              <a:rPr lang="en-US" dirty="0"/>
              <a:t> </a:t>
            </a:r>
            <a:r>
              <a:rPr lang="en-US" dirty="0" err="1"/>
              <a:t>hành</a:t>
            </a:r>
            <a:r>
              <a:rPr lang="en-US" dirty="0"/>
              <a:t> </a:t>
            </a:r>
            <a:r>
              <a:rPr lang="en-US" dirty="0" err="1"/>
              <a:t>ngày</a:t>
            </a:r>
            <a:r>
              <a:rPr lang="en-US" dirty="0"/>
              <a:t> </a:t>
            </a:r>
            <a:r>
              <a:rPr lang="en-US" dirty="0" smtClean="0"/>
              <a:t>31/12/2015. </a:t>
            </a:r>
            <a:r>
              <a:rPr lang="en-US" dirty="0" err="1" smtClean="0"/>
              <a:t>Tích</a:t>
            </a:r>
            <a:r>
              <a:rPr lang="en-US" dirty="0" smtClean="0"/>
              <a:t> </a:t>
            </a:r>
            <a:r>
              <a:rPr lang="en-US" dirty="0" err="1" smtClean="0"/>
              <a:t>hợp</a:t>
            </a:r>
            <a:r>
              <a:rPr lang="en-US" dirty="0" smtClean="0"/>
              <a:t> </a:t>
            </a:r>
            <a:r>
              <a:rPr lang="en-US" dirty="0" err="1" smtClean="0"/>
              <a:t>vào</a:t>
            </a:r>
            <a:r>
              <a:rPr lang="en-US" dirty="0" smtClean="0"/>
              <a:t> </a:t>
            </a:r>
            <a:r>
              <a:rPr lang="en-US" dirty="0" err="1" smtClean="0"/>
              <a:t>môi</a:t>
            </a:r>
            <a:r>
              <a:rPr lang="en-US" dirty="0" smtClean="0"/>
              <a:t> </a:t>
            </a:r>
            <a:r>
              <a:rPr lang="en-US" dirty="0" err="1" smtClean="0"/>
              <a:t>trường</a:t>
            </a:r>
            <a:r>
              <a:rPr lang="en-US" dirty="0" smtClean="0"/>
              <a:t> </a:t>
            </a:r>
            <a:r>
              <a:rPr lang="en-US" dirty="0" err="1" smtClean="0"/>
              <a:t>NetBean</a:t>
            </a:r>
            <a:r>
              <a:rPr lang="en-US" dirty="0" smtClean="0"/>
              <a:t>.</a:t>
            </a:r>
          </a:p>
          <a:p>
            <a:pPr marL="342900" indent="-342900" algn="just">
              <a:buAutoNum type="arabicPeriod"/>
            </a:pPr>
            <a:endParaRPr lang="en-US" dirty="0"/>
          </a:p>
          <a:p>
            <a:pPr marL="342900" indent="-342900" algn="just">
              <a:buAutoNum type="arabicPeriod"/>
            </a:pPr>
            <a:r>
              <a:rPr lang="en-US" b="1" dirty="0" err="1">
                <a:solidFill>
                  <a:srgbClr val="FF0000"/>
                </a:solidFill>
              </a:rPr>
              <a:t>JasperSoft</a:t>
            </a:r>
            <a:r>
              <a:rPr lang="en-US" b="1" dirty="0">
                <a:solidFill>
                  <a:srgbClr val="FF0000"/>
                </a:solidFill>
              </a:rPr>
              <a:t> </a:t>
            </a:r>
            <a:r>
              <a:rPr lang="en-US" b="1" dirty="0" smtClean="0">
                <a:solidFill>
                  <a:srgbClr val="FF0000"/>
                </a:solidFill>
              </a:rPr>
              <a:t>Studio</a:t>
            </a:r>
            <a:r>
              <a:rPr lang="en-US" b="1" dirty="0" smtClean="0"/>
              <a:t>: </a:t>
            </a:r>
            <a:r>
              <a:rPr lang="en-US" dirty="0" err="1"/>
              <a:t>công</a:t>
            </a:r>
            <a:r>
              <a:rPr lang="en-US" dirty="0"/>
              <a:t> </a:t>
            </a:r>
            <a:r>
              <a:rPr lang="en-US" dirty="0" err="1"/>
              <a:t>cụ</a:t>
            </a:r>
            <a:r>
              <a:rPr lang="en-US" dirty="0"/>
              <a:t> </a:t>
            </a:r>
            <a:r>
              <a:rPr lang="en-US" dirty="0" err="1"/>
              <a:t>thế</a:t>
            </a:r>
            <a:r>
              <a:rPr lang="en-US" dirty="0"/>
              <a:t> </a:t>
            </a:r>
            <a:r>
              <a:rPr lang="en-US" dirty="0" err="1"/>
              <a:t>hệ</a:t>
            </a:r>
            <a:r>
              <a:rPr lang="en-US" dirty="0"/>
              <a:t> </a:t>
            </a:r>
            <a:r>
              <a:rPr lang="en-US" dirty="0" err="1"/>
              <a:t>mới</a:t>
            </a:r>
            <a:r>
              <a:rPr lang="en-US" dirty="0"/>
              <a:t> </a:t>
            </a:r>
            <a:r>
              <a:rPr lang="en-US" dirty="0" err="1"/>
              <a:t>của</a:t>
            </a:r>
            <a:r>
              <a:rPr lang="en-US" dirty="0"/>
              <a:t> </a:t>
            </a:r>
            <a:r>
              <a:rPr lang="en-US" dirty="0" err="1" smtClean="0"/>
              <a:t>iReport</a:t>
            </a:r>
            <a:r>
              <a:rPr lang="en-US" dirty="0" smtClean="0"/>
              <a:t>, </a:t>
            </a:r>
            <a:r>
              <a:rPr lang="vi-VN" dirty="0"/>
              <a:t>tích hợp dễ dàng hơn vào môi trường phát triển IDE </a:t>
            </a:r>
            <a:r>
              <a:rPr lang="vi-VN" dirty="0" smtClean="0"/>
              <a:t>Eclipse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a:t>
            </a:fld>
            <a:endParaRPr lang="en-US" altLang="ja-JP" dirty="0"/>
          </a:p>
        </p:txBody>
      </p:sp>
    </p:spTree>
    <p:extLst>
      <p:ext uri="{BB962C8B-B14F-4D97-AF65-F5344CB8AC3E}">
        <p14:creationId xmlns:p14="http://schemas.microsoft.com/office/powerpoint/2010/main" val="2393913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Thành</a:t>
            </a:r>
            <a:r>
              <a:rPr lang="en-US" dirty="0"/>
              <a:t> </a:t>
            </a:r>
            <a:r>
              <a:rPr lang="en-US" dirty="0" err="1"/>
              <a:t>phần</a:t>
            </a:r>
            <a:r>
              <a:rPr lang="en-US" dirty="0"/>
              <a:t> </a:t>
            </a:r>
            <a:r>
              <a:rPr lang="en-US" dirty="0" err="1"/>
              <a:t>tổng</a:t>
            </a:r>
            <a:r>
              <a:rPr lang="en-US" dirty="0"/>
              <a:t> </a:t>
            </a:r>
            <a:r>
              <a:rPr lang="en-US" dirty="0" err="1"/>
              <a:t>hợp</a:t>
            </a:r>
            <a:r>
              <a:rPr lang="en-US" dirty="0"/>
              <a:t> </a:t>
            </a:r>
            <a:r>
              <a:rPr lang="en-US" dirty="0" err="1"/>
              <a:t>trong</a:t>
            </a:r>
            <a:r>
              <a:rPr lang="en-US" dirty="0"/>
              <a:t> </a:t>
            </a:r>
            <a:r>
              <a:rPr lang="en-US" dirty="0" err="1"/>
              <a:t>báo</a:t>
            </a:r>
            <a:r>
              <a:rPr lang="en-US" dirty="0"/>
              <a:t> </a:t>
            </a:r>
            <a:r>
              <a:rPr lang="en-US" dirty="0" err="1" smtClean="0"/>
              <a:t>cáo</a:t>
            </a:r>
            <a:endParaRPr lang="en-US" dirty="0"/>
          </a:p>
        </p:txBody>
      </p:sp>
      <p:sp>
        <p:nvSpPr>
          <p:cNvPr id="3" name="Content Placeholder 2"/>
          <p:cNvSpPr>
            <a:spLocks noGrp="1"/>
          </p:cNvSpPr>
          <p:nvPr>
            <p:ph idx="1"/>
          </p:nvPr>
        </p:nvSpPr>
        <p:spPr/>
        <p:txBody>
          <a:bodyPr/>
          <a:lstStyle/>
          <a:p>
            <a:r>
              <a:rPr lang="vi-VN" dirty="0"/>
              <a:t>Composite Elements</a:t>
            </a:r>
            <a:endParaRPr lang="en-US" dirty="0" smtClean="0"/>
          </a:p>
          <a:p>
            <a:r>
              <a:rPr lang="en-US" dirty="0" smtClean="0"/>
              <a:t>L</a:t>
            </a:r>
            <a:r>
              <a:rPr lang="vi-VN" dirty="0" smtClean="0"/>
              <a:t>à </a:t>
            </a:r>
            <a:r>
              <a:rPr lang="vi-VN" dirty="0"/>
              <a:t>một hoặc nhiều </a:t>
            </a:r>
            <a:r>
              <a:rPr lang="vi-VN" dirty="0" smtClean="0"/>
              <a:t>các </a:t>
            </a:r>
            <a:r>
              <a:rPr lang="vi-VN" dirty="0"/>
              <a:t>thành phần báo cáo cơ bản </a:t>
            </a:r>
            <a:r>
              <a:rPr lang="vi-VN" dirty="0" smtClean="0"/>
              <a:t>kết </a:t>
            </a:r>
            <a:r>
              <a:rPr lang="vi-VN" dirty="0"/>
              <a:t>hợp với </a:t>
            </a:r>
            <a:r>
              <a:rPr lang="vi-VN" dirty="0" smtClean="0"/>
              <a:t>nhau</a:t>
            </a:r>
            <a:endParaRPr lang="en-US" dirty="0" smtClean="0"/>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19</a:t>
            </a:fld>
            <a:endParaRPr lang="en-US" altLang="ja-JP"/>
          </a:p>
        </p:txBody>
      </p:sp>
      <p:pic>
        <p:nvPicPr>
          <p:cNvPr id="5" name="Picture 4"/>
          <p:cNvPicPr>
            <a:picLocks noChangeAspect="1"/>
          </p:cNvPicPr>
          <p:nvPr/>
        </p:nvPicPr>
        <p:blipFill>
          <a:blip r:embed="rId2"/>
          <a:stretch>
            <a:fillRect/>
          </a:stretch>
        </p:blipFill>
        <p:spPr>
          <a:xfrm>
            <a:off x="1007568" y="1764236"/>
            <a:ext cx="6876892" cy="4257124"/>
          </a:xfrm>
          <a:prstGeom prst="rect">
            <a:avLst/>
          </a:prstGeom>
        </p:spPr>
      </p:pic>
      <p:sp>
        <p:nvSpPr>
          <p:cNvPr id="6" name="Rectangle 5"/>
          <p:cNvSpPr/>
          <p:nvPr/>
        </p:nvSpPr>
        <p:spPr bwMode="auto">
          <a:xfrm>
            <a:off x="1187530" y="2636890"/>
            <a:ext cx="6264870" cy="1265680"/>
          </a:xfrm>
          <a:prstGeom prst="rect">
            <a:avLst/>
          </a:prstGeom>
          <a:noFill/>
          <a:ln w="571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2911773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Thành</a:t>
            </a:r>
            <a:r>
              <a:rPr lang="en-US" dirty="0"/>
              <a:t> </a:t>
            </a:r>
            <a:r>
              <a:rPr lang="en-US" dirty="0" err="1"/>
              <a:t>phần</a:t>
            </a:r>
            <a:r>
              <a:rPr lang="en-US" dirty="0"/>
              <a:t> </a:t>
            </a:r>
            <a:r>
              <a:rPr lang="en-US" dirty="0" err="1"/>
              <a:t>tổng</a:t>
            </a:r>
            <a:r>
              <a:rPr lang="en-US" dirty="0"/>
              <a:t> </a:t>
            </a:r>
            <a:r>
              <a:rPr lang="en-US" dirty="0" err="1"/>
              <a:t>hợp</a:t>
            </a:r>
            <a:r>
              <a:rPr lang="en-US" dirty="0"/>
              <a:t> </a:t>
            </a:r>
            <a:r>
              <a:rPr lang="en-US" dirty="0" err="1"/>
              <a:t>trong</a:t>
            </a:r>
            <a:r>
              <a:rPr lang="en-US" dirty="0"/>
              <a:t> </a:t>
            </a:r>
            <a:r>
              <a:rPr lang="en-US" dirty="0" err="1"/>
              <a:t>báo</a:t>
            </a:r>
            <a:r>
              <a:rPr lang="en-US" dirty="0"/>
              <a:t> </a:t>
            </a:r>
            <a:r>
              <a:rPr lang="en-US" dirty="0" err="1"/>
              <a:t>cáo</a:t>
            </a:r>
            <a:endParaRPr lang="en-US" dirty="0"/>
          </a:p>
        </p:txBody>
      </p:sp>
      <p:pic>
        <p:nvPicPr>
          <p:cNvPr id="5" name="Content Placeholder 4"/>
          <p:cNvPicPr>
            <a:picLocks noGrp="1" noChangeAspect="1"/>
          </p:cNvPicPr>
          <p:nvPr>
            <p:ph idx="1"/>
          </p:nvPr>
        </p:nvPicPr>
        <p:blipFill>
          <a:blip r:embed="rId3"/>
          <a:stretch>
            <a:fillRect/>
          </a:stretch>
        </p:blipFill>
        <p:spPr>
          <a:xfrm>
            <a:off x="4860040" y="2635470"/>
            <a:ext cx="3980776" cy="2809671"/>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20</a:t>
            </a:fld>
            <a:endParaRPr lang="en-US" altLang="ja-JP"/>
          </a:p>
        </p:txBody>
      </p:sp>
      <p:sp>
        <p:nvSpPr>
          <p:cNvPr id="7" name="Content Placeholder 2"/>
          <p:cNvSpPr txBox="1">
            <a:spLocks/>
          </p:cNvSpPr>
          <p:nvPr/>
        </p:nvSpPr>
        <p:spPr bwMode="auto">
          <a:xfrm>
            <a:off x="179390" y="908650"/>
            <a:ext cx="4680650" cy="482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pPr algn="just"/>
            <a:r>
              <a:rPr lang="vi-VN" b="1" kern="0" dirty="0"/>
              <a:t>Bước 1</a:t>
            </a:r>
            <a:r>
              <a:rPr lang="vi-VN" kern="0" dirty="0"/>
              <a:t>: </a:t>
            </a:r>
            <a:r>
              <a:rPr lang="vi-VN" kern="0" dirty="0" smtClean="0"/>
              <a:t>lựa </a:t>
            </a:r>
            <a:r>
              <a:rPr lang="vi-VN" kern="0" dirty="0"/>
              <a:t>chọn tất cả các thành phần mà bạn muốn đưa vào thành phần tổng </a:t>
            </a:r>
            <a:r>
              <a:rPr lang="vi-VN" kern="0" dirty="0" smtClean="0"/>
              <a:t>hợp</a:t>
            </a:r>
            <a:endParaRPr lang="en-US" kern="0" dirty="0" smtClean="0"/>
          </a:p>
          <a:p>
            <a:pPr algn="just"/>
            <a:r>
              <a:rPr lang="vi-VN" b="1" dirty="0"/>
              <a:t>Bước 2:</a:t>
            </a:r>
            <a:r>
              <a:rPr lang="vi-VN" dirty="0"/>
              <a:t> Chuột phải và chọn Save as Composite </a:t>
            </a:r>
            <a:r>
              <a:rPr lang="vi-VN" dirty="0" smtClean="0"/>
              <a:t>element</a:t>
            </a:r>
            <a:r>
              <a:rPr lang="en-US" dirty="0" smtClean="0"/>
              <a:t> -&gt; </a:t>
            </a:r>
            <a:r>
              <a:rPr lang="en-US" dirty="0" err="1"/>
              <a:t>cửa</a:t>
            </a:r>
            <a:r>
              <a:rPr lang="en-US" dirty="0"/>
              <a:t> </a:t>
            </a:r>
            <a:r>
              <a:rPr lang="en-US" dirty="0" err="1"/>
              <a:t>sổ</a:t>
            </a:r>
            <a:r>
              <a:rPr lang="en-US" dirty="0"/>
              <a:t> Composite Element </a:t>
            </a:r>
            <a:r>
              <a:rPr lang="en-US" dirty="0" smtClean="0"/>
              <a:t>Settings</a:t>
            </a:r>
          </a:p>
          <a:p>
            <a:pPr algn="just"/>
            <a:r>
              <a:rPr lang="vi-VN" b="1" dirty="0"/>
              <a:t>Bước 3: </a:t>
            </a:r>
            <a:r>
              <a:rPr lang="vi-VN" dirty="0"/>
              <a:t>Sau bước 2 bạn sẽ thấy xuất hiện thành phần báo cáo trong tab Composite Elements trong cửa sổ </a:t>
            </a:r>
            <a:r>
              <a:rPr lang="vi-VN" dirty="0" smtClean="0"/>
              <a:t>Palette</a:t>
            </a:r>
            <a:endParaRPr lang="en-US" dirty="0" smtClean="0"/>
          </a:p>
          <a:p>
            <a:pPr algn="just"/>
            <a:r>
              <a:rPr lang="en-US" kern="0" dirty="0" err="1" smtClean="0"/>
              <a:t>Sử</a:t>
            </a:r>
            <a:r>
              <a:rPr lang="en-US" kern="0" dirty="0" smtClean="0"/>
              <a:t> </a:t>
            </a:r>
            <a:r>
              <a:rPr lang="en-US" kern="0" dirty="0" err="1" smtClean="0"/>
              <a:t>dụng</a:t>
            </a:r>
            <a:r>
              <a:rPr lang="en-US" kern="0" dirty="0" smtClean="0"/>
              <a:t>: </a:t>
            </a:r>
            <a:r>
              <a:rPr lang="en-US" kern="0" dirty="0" err="1" smtClean="0"/>
              <a:t>kéo</a:t>
            </a:r>
            <a:r>
              <a:rPr lang="en-US" kern="0" dirty="0" smtClean="0"/>
              <a:t> </a:t>
            </a:r>
            <a:r>
              <a:rPr lang="en-US" kern="0" dirty="0" err="1" smtClean="0"/>
              <a:t>thả</a:t>
            </a:r>
            <a:r>
              <a:rPr lang="en-US" kern="0" dirty="0" smtClean="0"/>
              <a:t> </a:t>
            </a:r>
            <a:r>
              <a:rPr lang="en-US" kern="0" dirty="0" err="1" smtClean="0"/>
              <a:t>vào</a:t>
            </a:r>
            <a:r>
              <a:rPr lang="en-US" kern="0" dirty="0" smtClean="0"/>
              <a:t> </a:t>
            </a:r>
            <a:r>
              <a:rPr lang="en-US" kern="0" dirty="0" err="1" smtClean="0"/>
              <a:t>vùng</a:t>
            </a:r>
            <a:r>
              <a:rPr lang="en-US" kern="0" dirty="0" smtClean="0"/>
              <a:t> </a:t>
            </a:r>
            <a:r>
              <a:rPr lang="en-US" kern="0" dirty="0" err="1" smtClean="0"/>
              <a:t>mong</a:t>
            </a:r>
            <a:r>
              <a:rPr lang="en-US" kern="0" dirty="0" smtClean="0"/>
              <a:t> </a:t>
            </a:r>
            <a:r>
              <a:rPr lang="en-US" kern="0" dirty="0" err="1" smtClean="0"/>
              <a:t>muốn</a:t>
            </a:r>
            <a:r>
              <a:rPr lang="en-US" kern="0" dirty="0" smtClean="0"/>
              <a:t>.</a:t>
            </a:r>
            <a:endParaRPr lang="en-US" kern="0" dirty="0"/>
          </a:p>
        </p:txBody>
      </p:sp>
      <p:pic>
        <p:nvPicPr>
          <p:cNvPr id="8" name="Picture 7"/>
          <p:cNvPicPr>
            <a:picLocks noChangeAspect="1"/>
          </p:cNvPicPr>
          <p:nvPr/>
        </p:nvPicPr>
        <p:blipFill>
          <a:blip r:embed="rId4"/>
          <a:stretch>
            <a:fillRect/>
          </a:stretch>
        </p:blipFill>
        <p:spPr>
          <a:xfrm>
            <a:off x="4860041" y="753676"/>
            <a:ext cx="3980776" cy="1862137"/>
          </a:xfrm>
          <a:prstGeom prst="rect">
            <a:avLst/>
          </a:prstGeom>
        </p:spPr>
      </p:pic>
      <p:pic>
        <p:nvPicPr>
          <p:cNvPr id="10" name="Picture 9"/>
          <p:cNvPicPr>
            <a:picLocks noChangeAspect="1"/>
          </p:cNvPicPr>
          <p:nvPr/>
        </p:nvPicPr>
        <p:blipFill>
          <a:blip r:embed="rId5"/>
          <a:stretch>
            <a:fillRect/>
          </a:stretch>
        </p:blipFill>
        <p:spPr>
          <a:xfrm>
            <a:off x="4860041" y="5467750"/>
            <a:ext cx="3980776" cy="904875"/>
          </a:xfrm>
          <a:prstGeom prst="rect">
            <a:avLst/>
          </a:prstGeom>
        </p:spPr>
      </p:pic>
    </p:spTree>
    <p:extLst>
      <p:ext uri="{BB962C8B-B14F-4D97-AF65-F5344CB8AC3E}">
        <p14:creationId xmlns:p14="http://schemas.microsoft.com/office/powerpoint/2010/main" val="3304625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Khái niệm </a:t>
            </a:r>
            <a:r>
              <a:rPr lang="en-US" dirty="0"/>
              <a:t>Field -</a:t>
            </a:r>
            <a:r>
              <a:rPr lang="en-US" dirty="0" smtClean="0"/>
              <a:t> Variable - Parameter</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21</a:t>
            </a:fld>
            <a:endParaRPr lang="en-US" altLang="ja-JP"/>
          </a:p>
        </p:txBody>
      </p:sp>
      <p:sp>
        <p:nvSpPr>
          <p:cNvPr id="6" name="Content Placeholder 5"/>
          <p:cNvSpPr>
            <a:spLocks noGrp="1"/>
          </p:cNvSpPr>
          <p:nvPr>
            <p:ph idx="1"/>
          </p:nvPr>
        </p:nvSpPr>
        <p:spPr/>
        <p:txBody>
          <a:bodyPr/>
          <a:lstStyle/>
          <a:p>
            <a:r>
              <a:rPr lang="en-US" b="1" dirty="0" smtClean="0"/>
              <a:t>Fields:</a:t>
            </a:r>
            <a:r>
              <a:rPr lang="en-US" dirty="0" smtClean="0"/>
              <a:t> </a:t>
            </a:r>
            <a:r>
              <a:rPr lang="en-US" dirty="0" err="1" smtClean="0"/>
              <a:t>là</a:t>
            </a:r>
            <a:r>
              <a:rPr lang="en-US" dirty="0" smtClean="0"/>
              <a:t> </a:t>
            </a:r>
            <a:r>
              <a:rPr lang="en-US" dirty="0" err="1" smtClean="0"/>
              <a:t>trường</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nên</a:t>
            </a:r>
            <a:r>
              <a:rPr lang="en-US" dirty="0" smtClean="0"/>
              <a:t> </a:t>
            </a:r>
            <a:r>
              <a:rPr lang="en-US" dirty="0" err="1" smtClean="0"/>
              <a:t>báo</a:t>
            </a:r>
            <a:r>
              <a:rPr lang="en-US" dirty="0" smtClean="0"/>
              <a:t> </a:t>
            </a:r>
            <a:r>
              <a:rPr lang="en-US" dirty="0" err="1" smtClean="0"/>
              <a:t>cáo</a:t>
            </a:r>
            <a:endParaRPr lang="en-US" dirty="0"/>
          </a:p>
          <a:p>
            <a:pPr lvl="1"/>
            <a:r>
              <a:rPr lang="en-US" dirty="0" err="1" smtClean="0"/>
              <a:t>Được</a:t>
            </a:r>
            <a:r>
              <a:rPr lang="en-US" dirty="0" smtClean="0"/>
              <a:t> </a:t>
            </a:r>
            <a:r>
              <a:rPr lang="vi-VN" dirty="0" smtClean="0"/>
              <a:t>hiển </a:t>
            </a:r>
            <a:r>
              <a:rPr lang="vi-VN" dirty="0"/>
              <a:t>thị </a:t>
            </a:r>
            <a:r>
              <a:rPr lang="vi-VN" dirty="0" smtClean="0"/>
              <a:t>trong </a:t>
            </a:r>
            <a:r>
              <a:rPr lang="vi-VN" dirty="0"/>
              <a:t>nút Fields ở cửa sổ </a:t>
            </a:r>
            <a:r>
              <a:rPr lang="vi-VN" dirty="0" smtClean="0"/>
              <a:t>Outline</a:t>
            </a:r>
            <a:r>
              <a:rPr lang="en-US" dirty="0" smtClean="0"/>
              <a:t>.</a:t>
            </a:r>
            <a:endParaRPr lang="en-US" dirty="0"/>
          </a:p>
        </p:txBody>
      </p:sp>
      <p:pic>
        <p:nvPicPr>
          <p:cNvPr id="8" name="Picture 7"/>
          <p:cNvPicPr>
            <a:picLocks noChangeAspect="1"/>
          </p:cNvPicPr>
          <p:nvPr/>
        </p:nvPicPr>
        <p:blipFill>
          <a:blip r:embed="rId2"/>
          <a:stretch>
            <a:fillRect/>
          </a:stretch>
        </p:blipFill>
        <p:spPr>
          <a:xfrm>
            <a:off x="4891345" y="1702677"/>
            <a:ext cx="2633065" cy="4149073"/>
          </a:xfrm>
          <a:prstGeom prst="rect">
            <a:avLst/>
          </a:prstGeom>
        </p:spPr>
      </p:pic>
      <p:sp>
        <p:nvSpPr>
          <p:cNvPr id="10" name="Rectangle 9"/>
          <p:cNvSpPr/>
          <p:nvPr/>
        </p:nvSpPr>
        <p:spPr bwMode="auto">
          <a:xfrm>
            <a:off x="5127727" y="2534380"/>
            <a:ext cx="1080150" cy="10386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11" name="Picture 10"/>
          <p:cNvPicPr>
            <a:picLocks noChangeAspect="1"/>
          </p:cNvPicPr>
          <p:nvPr/>
        </p:nvPicPr>
        <p:blipFill>
          <a:blip r:embed="rId3"/>
          <a:stretch>
            <a:fillRect/>
          </a:stretch>
        </p:blipFill>
        <p:spPr>
          <a:xfrm>
            <a:off x="1475570" y="1702678"/>
            <a:ext cx="2592360" cy="4390692"/>
          </a:xfrm>
          <a:prstGeom prst="rect">
            <a:avLst/>
          </a:prstGeom>
        </p:spPr>
      </p:pic>
    </p:spTree>
    <p:extLst>
      <p:ext uri="{BB962C8B-B14F-4D97-AF65-F5344CB8AC3E}">
        <p14:creationId xmlns:p14="http://schemas.microsoft.com/office/powerpoint/2010/main" val="3880659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a:t>
            </a:r>
            <a:endParaRPr lang="en-US" dirty="0"/>
          </a:p>
        </p:txBody>
      </p:sp>
      <p:sp>
        <p:nvSpPr>
          <p:cNvPr id="3" name="Content Placeholder 2"/>
          <p:cNvSpPr>
            <a:spLocks noGrp="1"/>
          </p:cNvSpPr>
          <p:nvPr>
            <p:ph idx="1"/>
          </p:nvPr>
        </p:nvSpPr>
        <p:spPr>
          <a:xfrm>
            <a:off x="71439" y="908650"/>
            <a:ext cx="2772322" cy="5339750"/>
          </a:xfrm>
        </p:spPr>
        <p:txBody>
          <a:bodyPr/>
          <a:lstStyle/>
          <a:p>
            <a:pPr marL="0" indent="0">
              <a:buNone/>
            </a:pPr>
            <a:r>
              <a:rPr lang="en-US" dirty="0" smtClean="0"/>
              <a:t>- Fields </a:t>
            </a:r>
            <a:r>
              <a:rPr lang="en-US" dirty="0" err="1" smtClean="0"/>
              <a:t>cũng</a:t>
            </a:r>
            <a:r>
              <a:rPr lang="en-US" dirty="0" smtClean="0"/>
              <a:t> </a:t>
            </a:r>
            <a:r>
              <a:rPr lang="vi-VN" dirty="0" smtClean="0"/>
              <a:t>giống </a:t>
            </a:r>
            <a:r>
              <a:rPr lang="vi-VN" dirty="0"/>
              <a:t>như kết quả của một câu truy vấn SQL</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22</a:t>
            </a:fld>
            <a:endParaRPr lang="en-US" altLang="ja-JP"/>
          </a:p>
        </p:txBody>
      </p:sp>
      <p:pic>
        <p:nvPicPr>
          <p:cNvPr id="5" name="Picture 4"/>
          <p:cNvPicPr>
            <a:picLocks noChangeAspect="1"/>
          </p:cNvPicPr>
          <p:nvPr/>
        </p:nvPicPr>
        <p:blipFill>
          <a:blip r:embed="rId3"/>
          <a:stretch>
            <a:fillRect/>
          </a:stretch>
        </p:blipFill>
        <p:spPr>
          <a:xfrm>
            <a:off x="2987780" y="836640"/>
            <a:ext cx="5958504" cy="5501857"/>
          </a:xfrm>
          <a:prstGeom prst="rect">
            <a:avLst/>
          </a:prstGeom>
        </p:spPr>
      </p:pic>
      <p:sp>
        <p:nvSpPr>
          <p:cNvPr id="6" name="Rectangle 5"/>
          <p:cNvSpPr/>
          <p:nvPr/>
        </p:nvSpPr>
        <p:spPr bwMode="auto">
          <a:xfrm>
            <a:off x="2915770" y="4365130"/>
            <a:ext cx="1440200" cy="136819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5940190" y="1772770"/>
            <a:ext cx="1512210" cy="86412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8006266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a:t>
            </a:r>
          </a:p>
        </p:txBody>
      </p:sp>
      <p:sp>
        <p:nvSpPr>
          <p:cNvPr id="3" name="Content Placeholder 2"/>
          <p:cNvSpPr>
            <a:spLocks noGrp="1"/>
          </p:cNvSpPr>
          <p:nvPr>
            <p:ph idx="1"/>
          </p:nvPr>
        </p:nvSpPr>
        <p:spPr>
          <a:xfrm>
            <a:off x="71438" y="836640"/>
            <a:ext cx="6732871" cy="5411760"/>
          </a:xfrm>
        </p:spPr>
        <p:txBody>
          <a:bodyPr/>
          <a:lstStyle/>
          <a:p>
            <a:pPr algn="just"/>
            <a:r>
              <a:rPr lang="en-US" dirty="0"/>
              <a:t>S</a:t>
            </a:r>
            <a:r>
              <a:rPr lang="vi-VN" dirty="0" smtClean="0"/>
              <a:t>ử </a:t>
            </a:r>
            <a:r>
              <a:rPr lang="vi-VN" dirty="0"/>
              <a:t>dụng biến số để lưu trữ các kết quả riêng hoặc thực hiện các tính toán </a:t>
            </a:r>
            <a:r>
              <a:rPr lang="vi-VN" dirty="0" smtClean="0"/>
              <a:t>với </a:t>
            </a:r>
            <a:r>
              <a:rPr lang="vi-VN" dirty="0"/>
              <a:t>dữ liệu được trích xuất từ nguồn dữ </a:t>
            </a:r>
            <a:r>
              <a:rPr lang="vi-VN" dirty="0" smtClean="0"/>
              <a:t>liệu</a:t>
            </a:r>
            <a:endParaRPr lang="en-US" dirty="0" smtClean="0"/>
          </a:p>
          <a:p>
            <a:pPr algn="just"/>
            <a:r>
              <a:rPr lang="en-US" dirty="0" err="1" smtClean="0"/>
              <a:t>Biến</a:t>
            </a:r>
            <a:r>
              <a:rPr lang="en-US" dirty="0" smtClean="0"/>
              <a:t> </a:t>
            </a:r>
            <a:r>
              <a:rPr lang="en-US" dirty="0" err="1" smtClean="0"/>
              <a:t>số</a:t>
            </a:r>
            <a:r>
              <a:rPr lang="en-US" dirty="0" smtClean="0"/>
              <a:t> </a:t>
            </a:r>
            <a:r>
              <a:rPr lang="en-US" dirty="0" err="1" smtClean="0"/>
              <a:t>có</a:t>
            </a:r>
            <a:r>
              <a:rPr lang="en-US" dirty="0" smtClean="0"/>
              <a:t> </a:t>
            </a:r>
            <a:r>
              <a:rPr lang="en-US" dirty="0" err="1" smtClean="0"/>
              <a:t>sẵn</a:t>
            </a:r>
            <a:endParaRPr lang="en-US" dirty="0"/>
          </a:p>
          <a:p>
            <a:pPr algn="just"/>
            <a:r>
              <a:rPr lang="en-US" dirty="0" err="1" smtClean="0"/>
              <a:t>Biến</a:t>
            </a:r>
            <a:r>
              <a:rPr lang="en-US" dirty="0" smtClean="0"/>
              <a:t> </a:t>
            </a:r>
            <a:r>
              <a:rPr lang="en-US" dirty="0" err="1" smtClean="0"/>
              <a:t>số</a:t>
            </a:r>
            <a:r>
              <a:rPr lang="en-US" dirty="0" smtClean="0"/>
              <a:t> </a:t>
            </a:r>
            <a:r>
              <a:rPr lang="en-US" dirty="0" err="1" smtClean="0"/>
              <a:t>tự</a:t>
            </a:r>
            <a:r>
              <a:rPr lang="en-US" dirty="0" smtClean="0"/>
              <a:t> </a:t>
            </a:r>
            <a:r>
              <a:rPr lang="en-US" dirty="0" err="1" smtClean="0"/>
              <a:t>tạo</a:t>
            </a:r>
            <a:r>
              <a:rPr lang="en-US" dirty="0" smtClean="0"/>
              <a:t>: </a:t>
            </a:r>
            <a:r>
              <a:rPr lang="en-US" dirty="0" err="1"/>
              <a:t>chuột</a:t>
            </a:r>
            <a:r>
              <a:rPr lang="en-US" dirty="0"/>
              <a:t> </a:t>
            </a:r>
            <a:r>
              <a:rPr lang="en-US" dirty="0" err="1"/>
              <a:t>phải</a:t>
            </a:r>
            <a:r>
              <a:rPr lang="en-US" dirty="0"/>
              <a:t> </a:t>
            </a:r>
            <a:r>
              <a:rPr lang="en-US" dirty="0" err="1"/>
              <a:t>vào</a:t>
            </a:r>
            <a:r>
              <a:rPr lang="en-US" dirty="0"/>
              <a:t> </a:t>
            </a:r>
            <a:r>
              <a:rPr lang="en-US" dirty="0" err="1"/>
              <a:t>nút</a:t>
            </a:r>
            <a:r>
              <a:rPr lang="en-US" dirty="0"/>
              <a:t> Variables </a:t>
            </a:r>
            <a:r>
              <a:rPr lang="en-US" dirty="0" err="1"/>
              <a:t>chọn</a:t>
            </a:r>
            <a:r>
              <a:rPr lang="en-US" dirty="0"/>
              <a:t> Create Variable</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23</a:t>
            </a:fld>
            <a:endParaRPr lang="en-US" altLang="ja-JP"/>
          </a:p>
        </p:txBody>
      </p:sp>
      <p:pic>
        <p:nvPicPr>
          <p:cNvPr id="5" name="Picture 4"/>
          <p:cNvPicPr>
            <a:picLocks noChangeAspect="1"/>
          </p:cNvPicPr>
          <p:nvPr/>
        </p:nvPicPr>
        <p:blipFill>
          <a:blip r:embed="rId3"/>
          <a:stretch>
            <a:fillRect/>
          </a:stretch>
        </p:blipFill>
        <p:spPr>
          <a:xfrm>
            <a:off x="6948330" y="920569"/>
            <a:ext cx="1763318" cy="1872260"/>
          </a:xfrm>
          <a:prstGeom prst="rect">
            <a:avLst/>
          </a:prstGeom>
        </p:spPr>
      </p:pic>
      <p:pic>
        <p:nvPicPr>
          <p:cNvPr id="10" name="Picture 9"/>
          <p:cNvPicPr>
            <a:picLocks noChangeAspect="1"/>
          </p:cNvPicPr>
          <p:nvPr/>
        </p:nvPicPr>
        <p:blipFill>
          <a:blip r:embed="rId4"/>
          <a:stretch>
            <a:fillRect/>
          </a:stretch>
        </p:blipFill>
        <p:spPr>
          <a:xfrm>
            <a:off x="1763610" y="2792829"/>
            <a:ext cx="4714875" cy="3286125"/>
          </a:xfrm>
          <a:prstGeom prst="rect">
            <a:avLst/>
          </a:prstGeom>
        </p:spPr>
      </p:pic>
    </p:spTree>
    <p:extLst>
      <p:ext uri="{BB962C8B-B14F-4D97-AF65-F5344CB8AC3E}">
        <p14:creationId xmlns:p14="http://schemas.microsoft.com/office/powerpoint/2010/main" val="1488578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a:t>
            </a:r>
          </a:p>
        </p:txBody>
      </p:sp>
      <p:pic>
        <p:nvPicPr>
          <p:cNvPr id="8" name="Content Placeholder 7"/>
          <p:cNvPicPr>
            <a:picLocks noGrp="1" noChangeAspect="1"/>
          </p:cNvPicPr>
          <p:nvPr>
            <p:ph idx="1"/>
          </p:nvPr>
        </p:nvPicPr>
        <p:blipFill>
          <a:blip r:embed="rId3"/>
          <a:stretch>
            <a:fillRect/>
          </a:stretch>
        </p:blipFill>
        <p:spPr>
          <a:xfrm>
            <a:off x="1572551" y="3501010"/>
            <a:ext cx="5519800" cy="2679429"/>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24</a:t>
            </a:fld>
            <a:endParaRPr lang="en-US" altLang="ja-JP"/>
          </a:p>
        </p:txBody>
      </p:sp>
      <p:pic>
        <p:nvPicPr>
          <p:cNvPr id="5" name="Picture 4"/>
          <p:cNvPicPr>
            <a:picLocks noChangeAspect="1"/>
          </p:cNvPicPr>
          <p:nvPr/>
        </p:nvPicPr>
        <p:blipFill>
          <a:blip r:embed="rId4"/>
          <a:stretch>
            <a:fillRect/>
          </a:stretch>
        </p:blipFill>
        <p:spPr>
          <a:xfrm>
            <a:off x="1461582" y="980660"/>
            <a:ext cx="5683146" cy="2453488"/>
          </a:xfrm>
          <a:prstGeom prst="rect">
            <a:avLst/>
          </a:prstGeom>
        </p:spPr>
      </p:pic>
      <p:sp>
        <p:nvSpPr>
          <p:cNvPr id="6" name="Rectangle 5"/>
          <p:cNvSpPr/>
          <p:nvPr/>
        </p:nvSpPr>
        <p:spPr bwMode="auto">
          <a:xfrm>
            <a:off x="5580140" y="2968719"/>
            <a:ext cx="1116201" cy="299648"/>
          </a:xfrm>
          <a:prstGeom prst="rect">
            <a:avLst/>
          </a:prstGeom>
          <a:noFill/>
          <a:ln w="28575" cap="flat" cmpd="sng" algn="ctr">
            <a:solidFill>
              <a:srgbClr val="0066FF"/>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2862618" y="2968719"/>
            <a:ext cx="1169354" cy="309369"/>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9" name="Rectangle 8"/>
          <p:cNvSpPr/>
          <p:nvPr/>
        </p:nvSpPr>
        <p:spPr bwMode="auto">
          <a:xfrm>
            <a:off x="2892251" y="5902070"/>
            <a:ext cx="792110" cy="309369"/>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10" name="Rectangle 9"/>
          <p:cNvSpPr/>
          <p:nvPr/>
        </p:nvSpPr>
        <p:spPr bwMode="auto">
          <a:xfrm>
            <a:off x="5796171" y="5942792"/>
            <a:ext cx="648090" cy="299648"/>
          </a:xfrm>
          <a:prstGeom prst="rect">
            <a:avLst/>
          </a:prstGeom>
          <a:noFill/>
          <a:ln w="28575" cap="flat" cmpd="sng" algn="ctr">
            <a:solidFill>
              <a:srgbClr val="3366FF"/>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1" name="Straight Arrow Connector 10"/>
          <p:cNvCxnSpPr>
            <a:stCxn id="12" idx="3"/>
            <a:endCxn id="7" idx="1"/>
          </p:cNvCxnSpPr>
          <p:nvPr/>
        </p:nvCxnSpPr>
        <p:spPr bwMode="auto">
          <a:xfrm>
            <a:off x="1572551" y="2612012"/>
            <a:ext cx="1290067" cy="511392"/>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2" name="Rectangle 11"/>
          <p:cNvSpPr/>
          <p:nvPr/>
        </p:nvSpPr>
        <p:spPr bwMode="auto">
          <a:xfrm>
            <a:off x="74553" y="2420860"/>
            <a:ext cx="1497998" cy="382303"/>
          </a:xfrm>
          <a:prstGeom prst="rect">
            <a:avLst/>
          </a:prstGeom>
          <a:solidFill>
            <a:schemeClr val="bg1"/>
          </a:solid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err="1" smtClean="0"/>
              <a:t>Biến</a:t>
            </a:r>
            <a:r>
              <a:rPr lang="en-US" sz="1600" dirty="0" smtClean="0"/>
              <a:t> </a:t>
            </a:r>
            <a:r>
              <a:rPr lang="en-US" sz="1600" dirty="0" err="1" smtClean="0"/>
              <a:t>có</a:t>
            </a:r>
            <a:r>
              <a:rPr lang="en-US" sz="1600" dirty="0" smtClean="0"/>
              <a:t> </a:t>
            </a:r>
            <a:r>
              <a:rPr lang="en-US" sz="1600" dirty="0" err="1" smtClean="0"/>
              <a:t>sẵn</a:t>
            </a:r>
            <a:endParaRPr lang="en-US" sz="1600" dirty="0"/>
          </a:p>
        </p:txBody>
      </p:sp>
      <p:cxnSp>
        <p:nvCxnSpPr>
          <p:cNvPr id="18" name="Straight Arrow Connector 17"/>
          <p:cNvCxnSpPr>
            <a:stCxn id="19" idx="1"/>
            <a:endCxn id="6" idx="3"/>
          </p:cNvCxnSpPr>
          <p:nvPr/>
        </p:nvCxnSpPr>
        <p:spPr bwMode="auto">
          <a:xfrm flipH="1">
            <a:off x="6696341" y="2612012"/>
            <a:ext cx="506979" cy="506531"/>
          </a:xfrm>
          <a:prstGeom prst="straightConnector1">
            <a:avLst/>
          </a:prstGeom>
          <a:ln w="28575">
            <a:solidFill>
              <a:srgbClr val="0066FF"/>
            </a:solidFill>
            <a:tailEnd type="triangle"/>
          </a:ln>
          <a:extLst/>
        </p:spPr>
        <p:style>
          <a:lnRef idx="1">
            <a:schemeClr val="accent6"/>
          </a:lnRef>
          <a:fillRef idx="0">
            <a:schemeClr val="accent6"/>
          </a:fillRef>
          <a:effectRef idx="0">
            <a:schemeClr val="accent6"/>
          </a:effectRef>
          <a:fontRef idx="minor">
            <a:schemeClr val="tx1"/>
          </a:fontRef>
        </p:style>
      </p:cxnSp>
      <p:sp>
        <p:nvSpPr>
          <p:cNvPr id="19" name="Rectangle 18"/>
          <p:cNvSpPr/>
          <p:nvPr/>
        </p:nvSpPr>
        <p:spPr bwMode="auto">
          <a:xfrm>
            <a:off x="7203320" y="2420860"/>
            <a:ext cx="1497998" cy="382303"/>
          </a:xfrm>
          <a:prstGeom prst="rect">
            <a:avLst/>
          </a:prstGeom>
          <a:solidFill>
            <a:schemeClr val="bg1"/>
          </a:solidFill>
          <a:ln w="28575" cap="flat" cmpd="sng" algn="ctr">
            <a:solidFill>
              <a:srgbClr val="0066FF"/>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err="1" smtClean="0"/>
              <a:t>Biến</a:t>
            </a:r>
            <a:r>
              <a:rPr lang="en-US" sz="1600" dirty="0" smtClean="0"/>
              <a:t> </a:t>
            </a:r>
            <a:r>
              <a:rPr lang="en-US" sz="1600" dirty="0" err="1" smtClean="0"/>
              <a:t>có</a:t>
            </a:r>
            <a:r>
              <a:rPr lang="en-US" sz="1600" dirty="0" smtClean="0"/>
              <a:t> </a:t>
            </a:r>
            <a:r>
              <a:rPr lang="en-US" sz="1600" dirty="0" err="1" smtClean="0"/>
              <a:t>sẵn</a:t>
            </a:r>
            <a:endParaRPr lang="en-US" sz="1600" dirty="0"/>
          </a:p>
        </p:txBody>
      </p:sp>
    </p:spTree>
    <p:extLst>
      <p:ext uri="{BB962C8B-B14F-4D97-AF65-F5344CB8AC3E}">
        <p14:creationId xmlns:p14="http://schemas.microsoft.com/office/powerpoint/2010/main" val="1152875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a:t>
            </a:r>
          </a:p>
        </p:txBody>
      </p:sp>
      <p:sp>
        <p:nvSpPr>
          <p:cNvPr id="3" name="Content Placeholder 2"/>
          <p:cNvSpPr>
            <a:spLocks noGrp="1"/>
          </p:cNvSpPr>
          <p:nvPr>
            <p:ph idx="1"/>
          </p:nvPr>
        </p:nvSpPr>
        <p:spPr/>
        <p:txBody>
          <a:bodyPr/>
          <a:lstStyle/>
          <a:p>
            <a:pPr algn="just"/>
            <a:r>
              <a:rPr lang="vi-VN" dirty="0"/>
              <a:t>Tham số là các giá trị được truyền vào report từ ứng </a:t>
            </a:r>
            <a:r>
              <a:rPr lang="vi-VN" dirty="0" smtClean="0"/>
              <a:t>dụng</a:t>
            </a:r>
            <a:r>
              <a:rPr lang="en-US" dirty="0" smtClean="0"/>
              <a:t>.</a:t>
            </a:r>
          </a:p>
          <a:p>
            <a:pPr algn="just"/>
            <a:r>
              <a:rPr lang="vi-VN" dirty="0"/>
              <a:t>Tham số báo cáo có nhiều chức năng, chúng có thể được sử dụng trong câu điều kiện WHERE </a:t>
            </a:r>
            <a:r>
              <a:rPr lang="en-US" dirty="0" err="1"/>
              <a:t>trong</a:t>
            </a:r>
            <a:r>
              <a:rPr lang="en-US" dirty="0"/>
              <a:t> </a:t>
            </a:r>
            <a:r>
              <a:rPr lang="en-US" dirty="0" err="1"/>
              <a:t>truy</a:t>
            </a:r>
            <a:r>
              <a:rPr lang="en-US" dirty="0"/>
              <a:t> </a:t>
            </a:r>
            <a:r>
              <a:rPr lang="en-US" dirty="0" err="1"/>
              <a:t>vấn</a:t>
            </a:r>
            <a:r>
              <a:rPr lang="en-US" dirty="0"/>
              <a:t> </a:t>
            </a:r>
            <a:r>
              <a:rPr lang="en-US" dirty="0" smtClean="0"/>
              <a:t>SQL.</a:t>
            </a:r>
          </a:p>
          <a:p>
            <a:pPr algn="just"/>
            <a:r>
              <a:rPr lang="en-US" dirty="0" smtClean="0"/>
              <a:t>V</a:t>
            </a:r>
            <a:r>
              <a:rPr lang="vi-VN" dirty="0" smtClean="0"/>
              <a:t>í </a:t>
            </a:r>
            <a:r>
              <a:rPr lang="vi-VN" dirty="0"/>
              <a:t>dụ </a:t>
            </a:r>
            <a:r>
              <a:rPr lang="en-US" dirty="0" err="1" smtClean="0"/>
              <a:t>tham</a:t>
            </a:r>
            <a:r>
              <a:rPr lang="en-US" dirty="0" smtClean="0"/>
              <a:t> </a:t>
            </a:r>
            <a:r>
              <a:rPr lang="en-US" dirty="0" err="1" smtClean="0"/>
              <a:t>số</a:t>
            </a:r>
            <a:r>
              <a:rPr lang="en-US" dirty="0" smtClean="0"/>
              <a:t> </a:t>
            </a:r>
            <a:r>
              <a:rPr lang="vi-VN" dirty="0" smtClean="0"/>
              <a:t>dạng java.lang.Boolean </a:t>
            </a:r>
            <a:r>
              <a:rPr lang="vi-VN" dirty="0"/>
              <a:t>có thể được sử dụng để hiển thị hoặc ẩn đi một phần báo </a:t>
            </a:r>
            <a:r>
              <a:rPr lang="vi-VN" dirty="0" smtClean="0"/>
              <a:t>cáo</a:t>
            </a:r>
            <a:r>
              <a:rPr lang="en-US" dirty="0" smtClean="0"/>
              <a:t> </a:t>
            </a:r>
            <a:r>
              <a:rPr lang="en-US" dirty="0" err="1" smtClean="0"/>
              <a:t>tr</a:t>
            </a:r>
            <a:r>
              <a:rPr lang="vi-VN" dirty="0" smtClean="0"/>
              <a:t>ong </a:t>
            </a:r>
            <a:r>
              <a:rPr lang="vi-VN" dirty="0"/>
              <a:t>truy vấn SQL hoặc cung cấp thêm dữ liệu cho báo </a:t>
            </a:r>
            <a:r>
              <a:rPr lang="vi-VN" dirty="0" smtClean="0"/>
              <a:t>cáo</a:t>
            </a:r>
            <a:r>
              <a:rPr lang="en-US" dirty="0" smtClean="0"/>
              <a:t>.</a:t>
            </a:r>
          </a:p>
          <a:p>
            <a:pPr algn="just"/>
            <a:r>
              <a:rPr lang="vi-VN" dirty="0"/>
              <a:t>Để tạo một tham số mới cho báo cáo, nhấp chuột phải vào nút Parameters </a:t>
            </a:r>
            <a:r>
              <a:rPr lang="en-US" dirty="0" smtClean="0"/>
              <a:t>-&gt; </a:t>
            </a:r>
            <a:r>
              <a:rPr lang="vi-VN" dirty="0" smtClean="0"/>
              <a:t>Create Parameter</a:t>
            </a:r>
            <a:r>
              <a:rPr lang="en-US" dirty="0" smtClean="0"/>
              <a:t> -&gt;</a:t>
            </a:r>
            <a:r>
              <a:rPr lang="vi-VN" dirty="0" smtClean="0"/>
              <a:t> </a:t>
            </a:r>
            <a:r>
              <a:rPr lang="en-US" dirty="0" err="1" smtClean="0"/>
              <a:t>Xem</a:t>
            </a:r>
            <a:r>
              <a:rPr lang="vi-VN" dirty="0" smtClean="0"/>
              <a:t> </a:t>
            </a:r>
            <a:r>
              <a:rPr lang="vi-VN" dirty="0"/>
              <a:t>cửa sổ Properties sẽ có các thuộc tính cần thiết cho một tham số như tên, loại dữ liệu</a:t>
            </a:r>
            <a:r>
              <a:rPr lang="vi-VN" dirty="0" smtClean="0"/>
              <a: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25</a:t>
            </a:fld>
            <a:endParaRPr lang="en-US" altLang="ja-JP"/>
          </a:p>
        </p:txBody>
      </p:sp>
      <p:pic>
        <p:nvPicPr>
          <p:cNvPr id="5" name="Picture 4"/>
          <p:cNvPicPr>
            <a:picLocks noChangeAspect="1"/>
          </p:cNvPicPr>
          <p:nvPr/>
        </p:nvPicPr>
        <p:blipFill>
          <a:blip r:embed="rId2"/>
          <a:stretch>
            <a:fillRect/>
          </a:stretch>
        </p:blipFill>
        <p:spPr>
          <a:xfrm>
            <a:off x="5436120" y="3542520"/>
            <a:ext cx="3162300" cy="2695575"/>
          </a:xfrm>
          <a:prstGeom prst="rect">
            <a:avLst/>
          </a:prstGeom>
        </p:spPr>
      </p:pic>
      <p:sp>
        <p:nvSpPr>
          <p:cNvPr id="6" name="Content Placeholder 2"/>
          <p:cNvSpPr txBox="1">
            <a:spLocks/>
          </p:cNvSpPr>
          <p:nvPr/>
        </p:nvSpPr>
        <p:spPr bwMode="auto">
          <a:xfrm>
            <a:off x="71438" y="3789050"/>
            <a:ext cx="4932622" cy="207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pPr algn="just"/>
            <a:r>
              <a:rPr lang="en-US" kern="0" dirty="0" err="1" smtClean="0"/>
              <a:t>Ví</a:t>
            </a:r>
            <a:r>
              <a:rPr lang="en-US" kern="0" dirty="0" smtClean="0"/>
              <a:t> </a:t>
            </a:r>
            <a:r>
              <a:rPr lang="en-US" kern="0" dirty="0" err="1" smtClean="0"/>
              <a:t>dụ</a:t>
            </a:r>
            <a:r>
              <a:rPr lang="en-US" kern="0" dirty="0" smtClean="0"/>
              <a:t> </a:t>
            </a:r>
            <a:r>
              <a:rPr lang="en-US" kern="0" dirty="0" err="1" smtClean="0"/>
              <a:t>sẽ</a:t>
            </a:r>
            <a:r>
              <a:rPr lang="en-US" kern="0" dirty="0" smtClean="0"/>
              <a:t> </a:t>
            </a:r>
            <a:r>
              <a:rPr lang="en-US" kern="0" dirty="0" err="1" smtClean="0"/>
              <a:t>được</a:t>
            </a:r>
            <a:r>
              <a:rPr lang="en-US" kern="0" dirty="0" smtClean="0"/>
              <a:t> </a:t>
            </a:r>
            <a:r>
              <a:rPr lang="en-US" kern="0" dirty="0" err="1" smtClean="0"/>
              <a:t>thực</a:t>
            </a:r>
            <a:r>
              <a:rPr lang="en-US" kern="0" dirty="0" smtClean="0"/>
              <a:t> </a:t>
            </a:r>
            <a:r>
              <a:rPr lang="en-US" kern="0" dirty="0" err="1" smtClean="0"/>
              <a:t>hiện</a:t>
            </a:r>
            <a:r>
              <a:rPr lang="en-US" kern="0" dirty="0" smtClean="0"/>
              <a:t> ở Slide </a:t>
            </a:r>
            <a:r>
              <a:rPr lang="en-US" kern="0" dirty="0" err="1" smtClean="0"/>
              <a:t>sau</a:t>
            </a:r>
            <a:r>
              <a:rPr lang="en-US" kern="0" dirty="0" smtClean="0"/>
              <a:t> slide </a:t>
            </a:r>
            <a:r>
              <a:rPr lang="en-US" kern="0" dirty="0" err="1" smtClean="0"/>
              <a:t>tạo</a:t>
            </a:r>
            <a:r>
              <a:rPr lang="en-US" kern="0" dirty="0" smtClean="0"/>
              <a:t> </a:t>
            </a:r>
            <a:r>
              <a:rPr lang="en-US" kern="0" dirty="0" err="1" smtClean="0"/>
              <a:t>báo</a:t>
            </a:r>
            <a:r>
              <a:rPr lang="en-US" kern="0" dirty="0" smtClean="0"/>
              <a:t> </a:t>
            </a:r>
            <a:r>
              <a:rPr lang="en-US" kern="0" dirty="0" err="1" smtClean="0"/>
              <a:t>cáo</a:t>
            </a:r>
            <a:r>
              <a:rPr lang="en-US" kern="0" dirty="0" smtClean="0"/>
              <a:t> </a:t>
            </a:r>
            <a:r>
              <a:rPr lang="en-US" kern="0" dirty="0" err="1" smtClean="0"/>
              <a:t>từ</a:t>
            </a:r>
            <a:r>
              <a:rPr lang="en-US" kern="0" dirty="0" smtClean="0"/>
              <a:t> </a:t>
            </a:r>
            <a:r>
              <a:rPr lang="en-US" kern="0" dirty="0" err="1" smtClean="0"/>
              <a:t>câu</a:t>
            </a:r>
            <a:r>
              <a:rPr lang="en-US" kern="0" dirty="0" smtClean="0"/>
              <a:t> Select SQL.</a:t>
            </a:r>
          </a:p>
        </p:txBody>
      </p:sp>
    </p:spTree>
    <p:extLst>
      <p:ext uri="{BB962C8B-B14F-4D97-AF65-F5344CB8AC3E}">
        <p14:creationId xmlns:p14="http://schemas.microsoft.com/office/powerpoint/2010/main" val="36865534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Adapter</a:t>
            </a:r>
            <a:endParaRPr lang="en-US" dirty="0"/>
          </a:p>
        </p:txBody>
      </p:sp>
      <p:sp>
        <p:nvSpPr>
          <p:cNvPr id="3" name="Content Placeholder 2"/>
          <p:cNvSpPr>
            <a:spLocks noGrp="1"/>
          </p:cNvSpPr>
          <p:nvPr>
            <p:ph idx="1"/>
          </p:nvPr>
        </p:nvSpPr>
        <p:spPr/>
        <p:txBody>
          <a:bodyPr/>
          <a:lstStyle/>
          <a:p>
            <a:pPr algn="just"/>
            <a:r>
              <a:rPr lang="en-US" dirty="0" smtClean="0"/>
              <a:t>X</a:t>
            </a:r>
            <a:r>
              <a:rPr lang="vi-VN" dirty="0" smtClean="0"/>
              <a:t>ác </a:t>
            </a:r>
            <a:r>
              <a:rPr lang="vi-VN" dirty="0"/>
              <a:t>định hai việc là nơi lấy dữ liệu và lấy dữ liệu bằng cách </a:t>
            </a:r>
            <a:r>
              <a:rPr lang="vi-VN" dirty="0" smtClean="0"/>
              <a:t>nào</a:t>
            </a:r>
            <a:r>
              <a:rPr lang="en-US" dirty="0" smtClean="0"/>
              <a:t>?</a:t>
            </a:r>
          </a:p>
          <a:p>
            <a:pPr algn="just"/>
            <a:r>
              <a:rPr lang="vi-VN" dirty="0"/>
              <a:t> Data adapter là các đối tượng được lưu trữ trong một file XML chứa các cấu hình về cổng, nguồn dữ liệu... cho các môi trường JasperReport khác </a:t>
            </a:r>
            <a:r>
              <a:rPr lang="vi-VN" dirty="0" smtClean="0"/>
              <a:t>nhau</a:t>
            </a:r>
            <a:endParaRPr lang="en-US" dirty="0" smtClean="0"/>
          </a:p>
          <a:p>
            <a:pPr algn="just"/>
            <a:r>
              <a:rPr lang="vi-VN" dirty="0"/>
              <a:t>Dữ liệu trong các hệ cơ sở dữ liệu thông dụng như SQL Server, mySQL, Oracle...</a:t>
            </a:r>
          </a:p>
          <a:p>
            <a:pPr algn="just"/>
            <a:r>
              <a:rPr lang="vi-VN" dirty="0"/>
              <a:t>Dữ liệu trong các loại file phổ biến như Excel, CSV</a:t>
            </a:r>
          </a:p>
          <a:p>
            <a:pPr algn="just"/>
            <a:r>
              <a:rPr lang="vi-VN" dirty="0"/>
              <a:t>Dữ liệu trong các định dạng XML, JSON thông qua file hoặc qua các đường dẫn trên mạng</a:t>
            </a:r>
          </a:p>
          <a:p>
            <a:pPr algn="just"/>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26</a:t>
            </a:fld>
            <a:endParaRPr lang="en-US" altLang="ja-JP"/>
          </a:p>
        </p:txBody>
      </p:sp>
    </p:spTree>
    <p:extLst>
      <p:ext uri="{BB962C8B-B14F-4D97-AF65-F5344CB8AC3E}">
        <p14:creationId xmlns:p14="http://schemas.microsoft.com/office/powerpoint/2010/main" val="36884214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Data </a:t>
            </a:r>
            <a:r>
              <a:rPr lang="en-US" dirty="0" smtClean="0"/>
              <a:t>Adapter</a:t>
            </a:r>
            <a:endParaRPr lang="en-US" dirty="0"/>
          </a:p>
        </p:txBody>
      </p:sp>
      <p:sp>
        <p:nvSpPr>
          <p:cNvPr id="3" name="Content Placeholder 2"/>
          <p:cNvSpPr>
            <a:spLocks noGrp="1"/>
          </p:cNvSpPr>
          <p:nvPr>
            <p:ph idx="1"/>
          </p:nvPr>
        </p:nvSpPr>
        <p:spPr>
          <a:xfrm>
            <a:off x="71439" y="836640"/>
            <a:ext cx="3996491" cy="5411760"/>
          </a:xfrm>
        </p:spPr>
        <p:txBody>
          <a:bodyPr/>
          <a:lstStyle/>
          <a:p>
            <a:pPr algn="just"/>
            <a:r>
              <a:rPr lang="vi-VN" dirty="0"/>
              <a:t>Một data adapter có thể được sử dụng chỉ cho một project nhất định hoặc </a:t>
            </a:r>
            <a:r>
              <a:rPr lang="vi-VN" dirty="0" smtClean="0"/>
              <a:t>sử </a:t>
            </a:r>
            <a:r>
              <a:rPr lang="vi-VN" dirty="0"/>
              <a:t>dụng ở phạm vi toàn cục cho tất cả các project</a:t>
            </a:r>
            <a:r>
              <a:rPr lang="vi-VN" dirty="0" smtClean="0"/>
              <a:t>.</a:t>
            </a:r>
            <a:endParaRPr lang="en-US" dirty="0" smtClean="0"/>
          </a:p>
          <a:p>
            <a:pPr algn="just"/>
            <a:r>
              <a:rPr lang="vi-VN" dirty="0"/>
              <a:t>Ở phạm vi cục bộ của project, data adapter được lưu thành file XML trong project, nó có thể được copy từ project này sang project </a:t>
            </a:r>
            <a:r>
              <a:rPr lang="vi-VN" dirty="0" smtClean="0"/>
              <a:t>khác</a:t>
            </a:r>
            <a:endParaRPr lang="en-US" dirty="0" smtClean="0"/>
          </a:p>
          <a:p>
            <a:pPr algn="just"/>
            <a:r>
              <a:rPr lang="en-US" dirty="0" err="1" smtClean="0"/>
              <a:t>Tạo</a:t>
            </a:r>
            <a:r>
              <a:rPr lang="en-US" dirty="0" smtClean="0"/>
              <a:t> </a:t>
            </a:r>
            <a:r>
              <a:rPr lang="en-US" dirty="0" err="1"/>
              <a:t>một</a:t>
            </a:r>
            <a:r>
              <a:rPr lang="en-US" dirty="0"/>
              <a:t> data adapter </a:t>
            </a:r>
            <a:r>
              <a:rPr lang="en-US" dirty="0" err="1" smtClean="0"/>
              <a:t>mới</a:t>
            </a:r>
            <a:r>
              <a:rPr lang="en-US" dirty="0" smtClean="0"/>
              <a:t>:</a:t>
            </a:r>
          </a:p>
          <a:p>
            <a:pPr lvl="1" algn="just"/>
            <a:r>
              <a:rPr lang="en-US" dirty="0" err="1" smtClean="0"/>
              <a:t>Phạm</a:t>
            </a:r>
            <a:r>
              <a:rPr lang="en-US" dirty="0" smtClean="0"/>
              <a:t> </a:t>
            </a:r>
            <a:r>
              <a:rPr lang="en-US" dirty="0"/>
              <a:t>vi </a:t>
            </a:r>
            <a:r>
              <a:rPr lang="en-US" dirty="0" err="1"/>
              <a:t>cục</a:t>
            </a:r>
            <a:r>
              <a:rPr lang="en-US" dirty="0"/>
              <a:t> </a:t>
            </a:r>
            <a:r>
              <a:rPr lang="en-US" dirty="0" err="1" smtClean="0"/>
              <a:t>bộ</a:t>
            </a:r>
            <a:r>
              <a:rPr lang="en-US" dirty="0" smtClean="0"/>
              <a:t> : click </a:t>
            </a:r>
            <a:r>
              <a:rPr lang="en-US" dirty="0" err="1"/>
              <a:t>chuột</a:t>
            </a:r>
            <a:r>
              <a:rPr lang="en-US" dirty="0"/>
              <a:t> </a:t>
            </a:r>
            <a:r>
              <a:rPr lang="en-US" dirty="0" err="1"/>
              <a:t>phải</a:t>
            </a:r>
            <a:r>
              <a:rPr lang="en-US" dirty="0"/>
              <a:t> </a:t>
            </a:r>
            <a:r>
              <a:rPr lang="en-US" dirty="0" err="1"/>
              <a:t>vào</a:t>
            </a:r>
            <a:r>
              <a:rPr lang="en-US" dirty="0"/>
              <a:t> </a:t>
            </a:r>
            <a:r>
              <a:rPr lang="en-US" dirty="0" err="1"/>
              <a:t>một</a:t>
            </a:r>
            <a:r>
              <a:rPr lang="en-US" dirty="0"/>
              <a:t> project </a:t>
            </a:r>
            <a:r>
              <a:rPr lang="en-US" dirty="0" err="1" smtClean="0"/>
              <a:t>trong</a:t>
            </a:r>
            <a:r>
              <a:rPr lang="en-US" dirty="0" smtClean="0"/>
              <a:t> </a:t>
            </a:r>
            <a:r>
              <a:rPr lang="en-US" dirty="0" err="1"/>
              <a:t>cửa</a:t>
            </a:r>
            <a:r>
              <a:rPr lang="en-US" dirty="0"/>
              <a:t> </a:t>
            </a:r>
            <a:r>
              <a:rPr lang="en-US" dirty="0" err="1"/>
              <a:t>sổ</a:t>
            </a:r>
            <a:r>
              <a:rPr lang="en-US" dirty="0"/>
              <a:t> Project Explorer </a:t>
            </a:r>
            <a:r>
              <a:rPr lang="en-US" dirty="0" err="1"/>
              <a:t>và</a:t>
            </a:r>
            <a:r>
              <a:rPr lang="en-US" dirty="0"/>
              <a:t> </a:t>
            </a:r>
            <a:r>
              <a:rPr lang="en-US" dirty="0" err="1"/>
              <a:t>chọn</a:t>
            </a:r>
            <a:r>
              <a:rPr lang="en-US" dirty="0"/>
              <a:t> New </a:t>
            </a:r>
            <a:r>
              <a:rPr lang="en-US" dirty="0" smtClean="0"/>
              <a:t>-&gt; </a:t>
            </a:r>
            <a:r>
              <a:rPr lang="en-US" dirty="0"/>
              <a:t>Data </a:t>
            </a:r>
            <a:r>
              <a:rPr lang="en-US" dirty="0" smtClean="0"/>
              <a:t>Adapter</a:t>
            </a:r>
          </a:p>
          <a:p>
            <a:pPr lvl="1" algn="just"/>
            <a:r>
              <a:rPr lang="en-US" dirty="0" err="1"/>
              <a:t>P</a:t>
            </a:r>
            <a:r>
              <a:rPr lang="en-US" dirty="0" err="1" smtClean="0"/>
              <a:t>hạm</a:t>
            </a:r>
            <a:r>
              <a:rPr lang="en-US" dirty="0" smtClean="0"/>
              <a:t> </a:t>
            </a:r>
            <a:r>
              <a:rPr lang="en-US" dirty="0"/>
              <a:t>vi </a:t>
            </a:r>
            <a:r>
              <a:rPr lang="en-US" dirty="0" err="1"/>
              <a:t>toàn</a:t>
            </a:r>
            <a:r>
              <a:rPr lang="en-US" dirty="0"/>
              <a:t> </a:t>
            </a:r>
            <a:r>
              <a:rPr lang="en-US" dirty="0" err="1" smtClean="0"/>
              <a:t>cục</a:t>
            </a:r>
            <a:r>
              <a:rPr lang="en-US" dirty="0" smtClean="0"/>
              <a:t>: click </a:t>
            </a:r>
            <a:r>
              <a:rPr lang="en-US" dirty="0" err="1"/>
              <a:t>chuột</a:t>
            </a:r>
            <a:r>
              <a:rPr lang="en-US" dirty="0"/>
              <a:t> </a:t>
            </a:r>
            <a:r>
              <a:rPr lang="en-US" dirty="0" err="1"/>
              <a:t>phải</a:t>
            </a:r>
            <a:r>
              <a:rPr lang="en-US" dirty="0"/>
              <a:t> </a:t>
            </a:r>
            <a:r>
              <a:rPr lang="en-US" dirty="0" err="1"/>
              <a:t>vào</a:t>
            </a:r>
            <a:r>
              <a:rPr lang="en-US" dirty="0"/>
              <a:t> </a:t>
            </a:r>
            <a:r>
              <a:rPr lang="en-US" dirty="0" err="1"/>
              <a:t>nút</a:t>
            </a:r>
            <a:r>
              <a:rPr lang="en-US" dirty="0"/>
              <a:t> Data Adapters </a:t>
            </a:r>
            <a:r>
              <a:rPr lang="en-US" dirty="0" err="1"/>
              <a:t>trong</a:t>
            </a:r>
            <a:r>
              <a:rPr lang="en-US" dirty="0"/>
              <a:t> </a:t>
            </a:r>
            <a:r>
              <a:rPr lang="en-US" dirty="0" err="1"/>
              <a:t>cửa</a:t>
            </a:r>
            <a:r>
              <a:rPr lang="en-US" dirty="0"/>
              <a:t> </a:t>
            </a:r>
            <a:r>
              <a:rPr lang="en-US" dirty="0" err="1"/>
              <a:t>sổ</a:t>
            </a:r>
            <a:r>
              <a:rPr lang="en-US" dirty="0"/>
              <a:t> </a:t>
            </a:r>
            <a:r>
              <a:rPr lang="en-US" dirty="0" err="1"/>
              <a:t>Respository</a:t>
            </a:r>
            <a:r>
              <a:rPr lang="en-US" dirty="0"/>
              <a:t> Explorer </a:t>
            </a:r>
            <a:r>
              <a:rPr lang="en-US" dirty="0" err="1" smtClean="0"/>
              <a:t>và</a:t>
            </a:r>
            <a:r>
              <a:rPr lang="en-US" dirty="0" smtClean="0"/>
              <a:t> </a:t>
            </a:r>
            <a:r>
              <a:rPr lang="en-US" dirty="0" err="1"/>
              <a:t>chọn</a:t>
            </a:r>
            <a:r>
              <a:rPr lang="en-US" dirty="0"/>
              <a:t> Create Data Adapter.</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27</a:t>
            </a:fld>
            <a:endParaRPr lang="en-US" altLang="ja-JP"/>
          </a:p>
        </p:txBody>
      </p:sp>
      <p:pic>
        <p:nvPicPr>
          <p:cNvPr id="5" name="Picture 4"/>
          <p:cNvPicPr>
            <a:picLocks noChangeAspect="1"/>
          </p:cNvPicPr>
          <p:nvPr/>
        </p:nvPicPr>
        <p:blipFill>
          <a:blip r:embed="rId2"/>
          <a:stretch>
            <a:fillRect/>
          </a:stretch>
        </p:blipFill>
        <p:spPr>
          <a:xfrm>
            <a:off x="4492664" y="836640"/>
            <a:ext cx="4556606" cy="4464620"/>
          </a:xfrm>
          <a:prstGeom prst="rect">
            <a:avLst/>
          </a:prstGeom>
        </p:spPr>
      </p:pic>
    </p:spTree>
    <p:extLst>
      <p:ext uri="{BB962C8B-B14F-4D97-AF65-F5344CB8AC3E}">
        <p14:creationId xmlns:p14="http://schemas.microsoft.com/office/powerpoint/2010/main" val="2794843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Import </a:t>
            </a:r>
            <a:r>
              <a:rPr lang="fr-FR" dirty="0" err="1"/>
              <a:t>và</a:t>
            </a:r>
            <a:r>
              <a:rPr lang="fr-FR" dirty="0"/>
              <a:t> export data </a:t>
            </a:r>
            <a:r>
              <a:rPr lang="fr-FR" dirty="0" smtClean="0"/>
              <a:t>adapter</a:t>
            </a:r>
            <a:endParaRPr lang="en-US" dirty="0"/>
          </a:p>
        </p:txBody>
      </p:sp>
      <p:sp>
        <p:nvSpPr>
          <p:cNvPr id="3" name="Content Placeholder 2"/>
          <p:cNvSpPr>
            <a:spLocks noGrp="1"/>
          </p:cNvSpPr>
          <p:nvPr>
            <p:ph idx="1"/>
          </p:nvPr>
        </p:nvSpPr>
        <p:spPr>
          <a:xfrm>
            <a:off x="71439" y="836640"/>
            <a:ext cx="5436692" cy="5411760"/>
          </a:xfrm>
        </p:spPr>
        <p:txBody>
          <a:bodyPr/>
          <a:lstStyle/>
          <a:p>
            <a:pPr algn="just"/>
            <a:r>
              <a:rPr lang="en-US" dirty="0" err="1" smtClean="0"/>
              <a:t>Hỗ</a:t>
            </a:r>
            <a:r>
              <a:rPr lang="en-US" dirty="0" smtClean="0"/>
              <a:t> </a:t>
            </a:r>
            <a:r>
              <a:rPr lang="en-US" dirty="0" err="1"/>
              <a:t>trợ</a:t>
            </a:r>
            <a:r>
              <a:rPr lang="en-US" dirty="0"/>
              <a:t> </a:t>
            </a:r>
            <a:r>
              <a:rPr lang="en-US" dirty="0" err="1"/>
              <a:t>cho</a:t>
            </a:r>
            <a:r>
              <a:rPr lang="en-US" dirty="0"/>
              <a:t> </a:t>
            </a:r>
            <a:r>
              <a:rPr lang="en-US" dirty="0" err="1"/>
              <a:t>việc</a:t>
            </a:r>
            <a:r>
              <a:rPr lang="en-US" dirty="0"/>
              <a:t> chia </a:t>
            </a:r>
            <a:r>
              <a:rPr lang="en-US" dirty="0" err="1"/>
              <a:t>sẻ</a:t>
            </a:r>
            <a:r>
              <a:rPr lang="en-US" dirty="0"/>
              <a:t> </a:t>
            </a:r>
            <a:r>
              <a:rPr lang="en-US" dirty="0" err="1"/>
              <a:t>các</a:t>
            </a:r>
            <a:r>
              <a:rPr lang="en-US" dirty="0"/>
              <a:t> </a:t>
            </a:r>
            <a:r>
              <a:rPr lang="en-US" dirty="0" err="1"/>
              <a:t>cấu</a:t>
            </a:r>
            <a:r>
              <a:rPr lang="en-US" dirty="0"/>
              <a:t> </a:t>
            </a:r>
            <a:r>
              <a:rPr lang="en-US" dirty="0" err="1"/>
              <a:t>hình</a:t>
            </a:r>
            <a:r>
              <a:rPr lang="en-US" dirty="0"/>
              <a:t> </a:t>
            </a:r>
            <a:r>
              <a:rPr lang="en-US" dirty="0" err="1"/>
              <a:t>nguồn</a:t>
            </a:r>
            <a:r>
              <a:rPr lang="en-US" dirty="0"/>
              <a:t> </a:t>
            </a:r>
            <a:r>
              <a:rPr lang="en-US" dirty="0" err="1"/>
              <a:t>dữ</a:t>
            </a:r>
            <a:r>
              <a:rPr lang="en-US" dirty="0"/>
              <a:t> </a:t>
            </a:r>
            <a:r>
              <a:rPr lang="en-US" dirty="0" err="1" smtClean="0"/>
              <a:t>liệu</a:t>
            </a:r>
            <a:r>
              <a:rPr lang="en-US" dirty="0" smtClean="0"/>
              <a:t>, </a:t>
            </a:r>
            <a:r>
              <a:rPr lang="fr-FR" dirty="0" err="1"/>
              <a:t>thông</a:t>
            </a:r>
            <a:r>
              <a:rPr lang="fr-FR" dirty="0"/>
              <a:t> qua </a:t>
            </a:r>
            <a:r>
              <a:rPr lang="fr-FR" dirty="0" err="1"/>
              <a:t>các</a:t>
            </a:r>
            <a:r>
              <a:rPr lang="fr-FR" dirty="0"/>
              <a:t> file </a:t>
            </a:r>
            <a:r>
              <a:rPr lang="fr-FR" dirty="0" smtClean="0"/>
              <a:t>XML.</a:t>
            </a:r>
          </a:p>
          <a:p>
            <a:pPr algn="just"/>
            <a:r>
              <a:rPr lang="en-US" dirty="0" smtClean="0"/>
              <a:t>Export </a:t>
            </a:r>
            <a:r>
              <a:rPr lang="en-US" dirty="0" err="1"/>
              <a:t>một</a:t>
            </a:r>
            <a:r>
              <a:rPr lang="en-US" dirty="0"/>
              <a:t> data adapter </a:t>
            </a:r>
            <a:r>
              <a:rPr lang="en-US" dirty="0" err="1"/>
              <a:t>thành</a:t>
            </a:r>
            <a:r>
              <a:rPr lang="en-US" dirty="0"/>
              <a:t> file XML </a:t>
            </a:r>
            <a:r>
              <a:rPr lang="en-US" dirty="0" err="1"/>
              <a:t>bằng</a:t>
            </a:r>
            <a:r>
              <a:rPr lang="en-US" dirty="0"/>
              <a:t> </a:t>
            </a:r>
            <a:r>
              <a:rPr lang="en-US" dirty="0" err="1" smtClean="0"/>
              <a:t>cách</a:t>
            </a:r>
            <a:r>
              <a:rPr lang="en-US" dirty="0"/>
              <a:t>:</a:t>
            </a:r>
            <a:r>
              <a:rPr lang="en-US" dirty="0" smtClean="0"/>
              <a:t> </a:t>
            </a:r>
            <a:r>
              <a:rPr lang="en-US" dirty="0" err="1"/>
              <a:t>chuột</a:t>
            </a:r>
            <a:r>
              <a:rPr lang="en-US" dirty="0"/>
              <a:t> </a:t>
            </a:r>
            <a:r>
              <a:rPr lang="en-US" dirty="0" err="1"/>
              <a:t>phải</a:t>
            </a:r>
            <a:r>
              <a:rPr lang="en-US" dirty="0"/>
              <a:t> </a:t>
            </a:r>
            <a:r>
              <a:rPr lang="en-US" dirty="0" err="1"/>
              <a:t>vào</a:t>
            </a:r>
            <a:r>
              <a:rPr lang="en-US" dirty="0"/>
              <a:t> </a:t>
            </a:r>
            <a:r>
              <a:rPr lang="en-US" dirty="0" smtClean="0"/>
              <a:t>Data </a:t>
            </a:r>
            <a:r>
              <a:rPr lang="en-US" dirty="0"/>
              <a:t>adapter </a:t>
            </a:r>
            <a:r>
              <a:rPr lang="en-US" dirty="0" err="1"/>
              <a:t>đó</a:t>
            </a:r>
            <a:r>
              <a:rPr lang="en-US" dirty="0"/>
              <a:t> </a:t>
            </a:r>
            <a:r>
              <a:rPr lang="en-US" dirty="0" err="1"/>
              <a:t>trong</a:t>
            </a:r>
            <a:r>
              <a:rPr lang="en-US" dirty="0"/>
              <a:t> </a:t>
            </a:r>
            <a:r>
              <a:rPr lang="en-US" dirty="0" err="1"/>
              <a:t>cửa</a:t>
            </a:r>
            <a:r>
              <a:rPr lang="en-US" dirty="0"/>
              <a:t> </a:t>
            </a:r>
            <a:r>
              <a:rPr lang="en-US" dirty="0" err="1"/>
              <a:t>sổ</a:t>
            </a:r>
            <a:r>
              <a:rPr lang="en-US" dirty="0"/>
              <a:t> Repository Explorer </a:t>
            </a:r>
            <a:r>
              <a:rPr lang="en-US" dirty="0" smtClean="0"/>
              <a:t>-&gt; Export </a:t>
            </a:r>
            <a:r>
              <a:rPr lang="en-US" dirty="0"/>
              <a:t>to </a:t>
            </a:r>
            <a:r>
              <a:rPr lang="en-US" dirty="0" smtClean="0"/>
              <a:t>File-&gt; </a:t>
            </a:r>
            <a:r>
              <a:rPr lang="vi-VN" dirty="0"/>
              <a:t>lựa chọn tên file và nơi lưu </a:t>
            </a:r>
            <a:r>
              <a:rPr lang="vi-VN" dirty="0" smtClean="0"/>
              <a:t>trữ</a:t>
            </a:r>
            <a:endParaRPr lang="en-US" dirty="0" smtClean="0"/>
          </a:p>
          <a:p>
            <a:pPr marL="0" indent="0" algn="just">
              <a:buNone/>
            </a:pPr>
            <a:endParaRPr lang="en-US" dirty="0" smtClean="0"/>
          </a:p>
          <a:p>
            <a:pPr algn="just"/>
            <a:r>
              <a:rPr lang="vi-VN" dirty="0"/>
              <a:t>Để import một file XML cấu hình cho data adapter, </a:t>
            </a:r>
            <a:r>
              <a:rPr lang="vi-VN" dirty="0" smtClean="0"/>
              <a:t>nhấp </a:t>
            </a:r>
            <a:r>
              <a:rPr lang="vi-VN" dirty="0"/>
              <a:t>chuột phải vào Data Adapters trong cửa sổ Repository Explorer và chọn Import From </a:t>
            </a:r>
            <a:r>
              <a:rPr lang="vi-VN" dirty="0" smtClean="0"/>
              <a:t>Workspace</a:t>
            </a:r>
            <a:r>
              <a:rPr lang="en-US" dirty="0" smtClean="0"/>
              <a:t> -&gt; </a:t>
            </a:r>
            <a:r>
              <a:rPr lang="vi-VN" dirty="0" smtClean="0"/>
              <a:t>chọn </a:t>
            </a:r>
            <a:r>
              <a:rPr lang="vi-VN" dirty="0"/>
              <a:t>đến file XML cần đưa </a:t>
            </a:r>
            <a:r>
              <a:rPr lang="vi-VN" dirty="0" smtClean="0"/>
              <a:t>vào</a:t>
            </a:r>
            <a:endParaRPr lang="en-US" dirty="0" smtClean="0"/>
          </a:p>
          <a:p>
            <a:pPr algn="just"/>
            <a:r>
              <a:rPr lang="en-US" dirty="0"/>
              <a:t>T</a:t>
            </a:r>
            <a:r>
              <a:rPr lang="vi-VN" dirty="0" smtClean="0"/>
              <a:t>ùy </a:t>
            </a:r>
            <a:r>
              <a:rPr lang="vi-VN" dirty="0"/>
              <a:t>chọn Overwrite data adapter if exists để có thể ghi đè thiết lập data adapter nếu nó đã tồn tại trước </a:t>
            </a:r>
            <a:r>
              <a:rPr lang="vi-VN" dirty="0" smtClean="0"/>
              <a:t>đấy</a:t>
            </a:r>
            <a:endParaRPr lang="en-US" dirty="0" smtClean="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28</a:t>
            </a:fld>
            <a:endParaRPr lang="en-US" altLang="ja-JP"/>
          </a:p>
        </p:txBody>
      </p:sp>
      <p:pic>
        <p:nvPicPr>
          <p:cNvPr id="5" name="Picture 4"/>
          <p:cNvPicPr>
            <a:picLocks noChangeAspect="1"/>
          </p:cNvPicPr>
          <p:nvPr/>
        </p:nvPicPr>
        <p:blipFill>
          <a:blip r:embed="rId2"/>
          <a:stretch>
            <a:fillRect/>
          </a:stretch>
        </p:blipFill>
        <p:spPr>
          <a:xfrm>
            <a:off x="5940190" y="810046"/>
            <a:ext cx="3019424" cy="2834984"/>
          </a:xfrm>
          <a:prstGeom prst="rect">
            <a:avLst/>
          </a:prstGeom>
        </p:spPr>
      </p:pic>
      <p:pic>
        <p:nvPicPr>
          <p:cNvPr id="6" name="Picture 5"/>
          <p:cNvPicPr>
            <a:picLocks noChangeAspect="1"/>
          </p:cNvPicPr>
          <p:nvPr/>
        </p:nvPicPr>
        <p:blipFill>
          <a:blip r:embed="rId3"/>
          <a:stretch>
            <a:fillRect/>
          </a:stretch>
        </p:blipFill>
        <p:spPr>
          <a:xfrm>
            <a:off x="5940190" y="3852419"/>
            <a:ext cx="2983421" cy="2585545"/>
          </a:xfrm>
          <a:prstGeom prst="rect">
            <a:avLst/>
          </a:prstGeom>
        </p:spPr>
      </p:pic>
    </p:spTree>
    <p:extLst>
      <p:ext uri="{BB962C8B-B14F-4D97-AF65-F5344CB8AC3E}">
        <p14:creationId xmlns:p14="http://schemas.microsoft.com/office/powerpoint/2010/main" val="216571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Quá</a:t>
            </a:r>
            <a:r>
              <a:rPr lang="en-US" dirty="0"/>
              <a:t> </a:t>
            </a:r>
            <a:r>
              <a:rPr lang="en-US" dirty="0" err="1"/>
              <a:t>trình</a:t>
            </a:r>
            <a:r>
              <a:rPr lang="en-US" dirty="0"/>
              <a:t> </a:t>
            </a:r>
            <a:r>
              <a:rPr lang="en-US" dirty="0" err="1"/>
              <a:t>tạo</a:t>
            </a:r>
            <a:r>
              <a:rPr lang="en-US" dirty="0"/>
              <a:t>, </a:t>
            </a:r>
            <a:r>
              <a:rPr lang="en-US" dirty="0" err="1"/>
              <a:t>chạy</a:t>
            </a:r>
            <a:r>
              <a:rPr lang="en-US" dirty="0"/>
              <a:t> </a:t>
            </a:r>
            <a:r>
              <a:rPr lang="en-US" dirty="0" err="1"/>
              <a:t>và</a:t>
            </a:r>
            <a:r>
              <a:rPr lang="en-US" dirty="0"/>
              <a:t> export </a:t>
            </a:r>
            <a:r>
              <a:rPr lang="en-US" dirty="0" err="1"/>
              <a:t>báo</a:t>
            </a:r>
            <a:r>
              <a:rPr lang="en-US" dirty="0"/>
              <a:t> </a:t>
            </a:r>
            <a:r>
              <a:rPr lang="en-US" dirty="0" err="1" smtClean="0"/>
              <a:t>cáo</a:t>
            </a:r>
            <a:endParaRPr lang="en-US" dirty="0"/>
          </a:p>
        </p:txBody>
      </p:sp>
      <p:pic>
        <p:nvPicPr>
          <p:cNvPr id="5" name="Content Placeholder 4"/>
          <p:cNvPicPr>
            <a:picLocks noGrp="1" noChangeAspect="1"/>
          </p:cNvPicPr>
          <p:nvPr>
            <p:ph idx="1"/>
          </p:nvPr>
        </p:nvPicPr>
        <p:blipFill>
          <a:blip r:embed="rId3"/>
          <a:stretch>
            <a:fillRect/>
          </a:stretch>
        </p:blipFill>
        <p:spPr>
          <a:xfrm>
            <a:off x="67768" y="980660"/>
            <a:ext cx="8743950" cy="4257675"/>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a:t>
            </a:fld>
            <a:endParaRPr lang="en-US" altLang="ja-JP"/>
          </a:p>
        </p:txBody>
      </p:sp>
    </p:spTree>
    <p:extLst>
      <p:ext uri="{BB962C8B-B14F-4D97-AF65-F5344CB8AC3E}">
        <p14:creationId xmlns:p14="http://schemas.microsoft.com/office/powerpoint/2010/main" val="3255575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480" y="60238"/>
            <a:ext cx="8316519" cy="566852"/>
          </a:xfrm>
        </p:spPr>
        <p:txBody>
          <a:bodyPr/>
          <a:lstStyle/>
          <a:p>
            <a:r>
              <a:rPr lang="pt-BR" sz="3100" dirty="0"/>
              <a:t>Copy </a:t>
            </a:r>
            <a:r>
              <a:rPr lang="pt-BR" sz="3100" dirty="0" smtClean="0"/>
              <a:t>data adapter, chỉnh sửa </a:t>
            </a:r>
            <a:r>
              <a:rPr lang="pt-BR" sz="3100" dirty="0"/>
              <a:t>data adapter</a:t>
            </a:r>
            <a:endParaRPr lang="en-US" sz="3100"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29</a:t>
            </a:fld>
            <a:endParaRPr lang="en-US" altLang="ja-JP"/>
          </a:p>
        </p:txBody>
      </p:sp>
      <p:pic>
        <p:nvPicPr>
          <p:cNvPr id="9" name="Content Placeholder 8"/>
          <p:cNvPicPr>
            <a:picLocks noGrp="1" noChangeAspect="1"/>
          </p:cNvPicPr>
          <p:nvPr>
            <p:ph idx="1"/>
          </p:nvPr>
        </p:nvPicPr>
        <p:blipFill>
          <a:blip r:embed="rId2"/>
          <a:stretch>
            <a:fillRect/>
          </a:stretch>
        </p:blipFill>
        <p:spPr>
          <a:xfrm>
            <a:off x="1547580" y="1009285"/>
            <a:ext cx="5715000" cy="3571875"/>
          </a:xfrm>
          <a:prstGeom prst="rect">
            <a:avLst/>
          </a:prstGeom>
        </p:spPr>
      </p:pic>
      <p:sp>
        <p:nvSpPr>
          <p:cNvPr id="11" name="Content Placeholder 2"/>
          <p:cNvSpPr txBox="1">
            <a:spLocks/>
          </p:cNvSpPr>
          <p:nvPr/>
        </p:nvSpPr>
        <p:spPr bwMode="auto">
          <a:xfrm>
            <a:off x="3156" y="5310542"/>
            <a:ext cx="8313363" cy="71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pt-BR" dirty="0"/>
              <a:t>C</a:t>
            </a:r>
            <a:r>
              <a:rPr lang="pt-BR" dirty="0" smtClean="0"/>
              <a:t>hỉnh </a:t>
            </a:r>
            <a:r>
              <a:rPr lang="pt-BR" dirty="0"/>
              <a:t>sửa data </a:t>
            </a:r>
            <a:r>
              <a:rPr lang="pt-BR" dirty="0" smtClean="0"/>
              <a:t>adapter: </a:t>
            </a:r>
            <a:r>
              <a:rPr lang="en-US" dirty="0" err="1"/>
              <a:t>đúp</a:t>
            </a:r>
            <a:r>
              <a:rPr lang="en-US" dirty="0"/>
              <a:t> </a:t>
            </a:r>
            <a:r>
              <a:rPr lang="en-US" dirty="0" err="1"/>
              <a:t>chuột</a:t>
            </a:r>
            <a:r>
              <a:rPr lang="en-US" dirty="0"/>
              <a:t> </a:t>
            </a:r>
            <a:r>
              <a:rPr lang="en-US" dirty="0" err="1"/>
              <a:t>vào</a:t>
            </a:r>
            <a:r>
              <a:rPr lang="en-US" dirty="0"/>
              <a:t> data </a:t>
            </a:r>
            <a:r>
              <a:rPr lang="en-US" dirty="0" smtClean="0"/>
              <a:t>adapter </a:t>
            </a:r>
            <a:r>
              <a:rPr lang="en-US" dirty="0" err="1"/>
              <a:t>cần</a:t>
            </a:r>
            <a:r>
              <a:rPr lang="en-US" dirty="0"/>
              <a:t> </a:t>
            </a:r>
            <a:r>
              <a:rPr lang="en-US" dirty="0" err="1" smtClean="0"/>
              <a:t>chỉnh</a:t>
            </a:r>
            <a:r>
              <a:rPr lang="en-US" dirty="0" smtClean="0"/>
              <a:t> </a:t>
            </a:r>
            <a:r>
              <a:rPr lang="en-US" dirty="0" err="1"/>
              <a:t>trong</a:t>
            </a:r>
            <a:r>
              <a:rPr lang="en-US" dirty="0"/>
              <a:t> </a:t>
            </a:r>
            <a:r>
              <a:rPr lang="en-US" dirty="0" err="1"/>
              <a:t>cửa</a:t>
            </a:r>
            <a:r>
              <a:rPr lang="en-US" dirty="0"/>
              <a:t> </a:t>
            </a:r>
            <a:r>
              <a:rPr lang="en-US" dirty="0" err="1"/>
              <a:t>sổ</a:t>
            </a:r>
            <a:r>
              <a:rPr lang="en-US" dirty="0"/>
              <a:t> Repository </a:t>
            </a:r>
            <a:r>
              <a:rPr lang="en-US" dirty="0" smtClean="0"/>
              <a:t>Explorer </a:t>
            </a:r>
            <a:r>
              <a:rPr lang="en-US" dirty="0" err="1"/>
              <a:t>hoặc</a:t>
            </a:r>
            <a:r>
              <a:rPr lang="en-US" dirty="0"/>
              <a:t> </a:t>
            </a:r>
            <a:r>
              <a:rPr lang="en-US" dirty="0" err="1"/>
              <a:t>chuột</a:t>
            </a:r>
            <a:r>
              <a:rPr lang="en-US" dirty="0"/>
              <a:t> </a:t>
            </a:r>
            <a:r>
              <a:rPr lang="en-US" dirty="0" err="1"/>
              <a:t>phải</a:t>
            </a:r>
            <a:r>
              <a:rPr lang="en-US" dirty="0"/>
              <a:t> </a:t>
            </a:r>
            <a:r>
              <a:rPr lang="en-US" dirty="0" err="1"/>
              <a:t>chọn</a:t>
            </a:r>
            <a:r>
              <a:rPr lang="en-US" dirty="0"/>
              <a:t> Edit Data Adapter</a:t>
            </a:r>
          </a:p>
        </p:txBody>
      </p:sp>
    </p:spTree>
    <p:extLst>
      <p:ext uri="{BB962C8B-B14F-4D97-AF65-F5344CB8AC3E}">
        <p14:creationId xmlns:p14="http://schemas.microsoft.com/office/powerpoint/2010/main" val="228785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490" y="60238"/>
            <a:ext cx="8191627" cy="566852"/>
          </a:xfrm>
        </p:spPr>
        <p:txBody>
          <a:bodyPr/>
          <a:lstStyle/>
          <a:p>
            <a:r>
              <a:rPr lang="en-US" sz="3000" dirty="0" err="1"/>
              <a:t>Làm</a:t>
            </a:r>
            <a:r>
              <a:rPr lang="en-US" sz="3000" dirty="0"/>
              <a:t> </a:t>
            </a:r>
            <a:r>
              <a:rPr lang="en-US" sz="3000" dirty="0" err="1"/>
              <a:t>việc</a:t>
            </a:r>
            <a:r>
              <a:rPr lang="en-US" sz="3000" dirty="0"/>
              <a:t> </a:t>
            </a:r>
            <a:r>
              <a:rPr lang="en-US" sz="3000" dirty="0" err="1"/>
              <a:t>với</a:t>
            </a:r>
            <a:r>
              <a:rPr lang="en-US" sz="3000" dirty="0"/>
              <a:t> </a:t>
            </a:r>
            <a:r>
              <a:rPr lang="en-US" sz="3000" dirty="0" smtClean="0"/>
              <a:t>Oracle qua </a:t>
            </a:r>
            <a:r>
              <a:rPr lang="en-US" sz="3000" dirty="0"/>
              <a:t>JDBC </a:t>
            </a:r>
            <a:r>
              <a:rPr lang="en-US" sz="3000" dirty="0" smtClean="0"/>
              <a:t>Connection</a:t>
            </a:r>
            <a:endParaRPr lang="en-US" sz="3000" dirty="0"/>
          </a:p>
        </p:txBody>
      </p:sp>
      <p:sp>
        <p:nvSpPr>
          <p:cNvPr id="3" name="Content Placeholder 2"/>
          <p:cNvSpPr>
            <a:spLocks noGrp="1"/>
          </p:cNvSpPr>
          <p:nvPr>
            <p:ph idx="1"/>
          </p:nvPr>
        </p:nvSpPr>
        <p:spPr/>
        <p:txBody>
          <a:bodyPr/>
          <a:lstStyle/>
          <a:p>
            <a:r>
              <a:rPr lang="vi-VN" dirty="0"/>
              <a:t>Bước 1: Tạo data adapter </a:t>
            </a:r>
            <a:r>
              <a:rPr lang="vi-VN" dirty="0" smtClean="0"/>
              <a:t>dạng </a:t>
            </a:r>
            <a:r>
              <a:rPr lang="vi-VN" dirty="0"/>
              <a:t>JDBC </a:t>
            </a:r>
            <a:r>
              <a:rPr lang="vi-VN" dirty="0" smtClean="0"/>
              <a:t>Connection</a:t>
            </a:r>
            <a:r>
              <a:rPr lang="en-US" dirty="0" smtClean="0"/>
              <a:t> -&gt; Next</a:t>
            </a:r>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30</a:t>
            </a:fld>
            <a:endParaRPr lang="en-US" altLang="ja-JP"/>
          </a:p>
        </p:txBody>
      </p:sp>
      <p:pic>
        <p:nvPicPr>
          <p:cNvPr id="5" name="Picture 4"/>
          <p:cNvPicPr>
            <a:picLocks noChangeAspect="1"/>
          </p:cNvPicPr>
          <p:nvPr/>
        </p:nvPicPr>
        <p:blipFill>
          <a:blip r:embed="rId2"/>
          <a:stretch>
            <a:fillRect/>
          </a:stretch>
        </p:blipFill>
        <p:spPr>
          <a:xfrm>
            <a:off x="1763610" y="1484730"/>
            <a:ext cx="5086350" cy="4619625"/>
          </a:xfrm>
          <a:prstGeom prst="rect">
            <a:avLst/>
          </a:prstGeom>
        </p:spPr>
      </p:pic>
    </p:spTree>
    <p:extLst>
      <p:ext uri="{BB962C8B-B14F-4D97-AF65-F5344CB8AC3E}">
        <p14:creationId xmlns:p14="http://schemas.microsoft.com/office/powerpoint/2010/main" val="34211192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490" y="60238"/>
            <a:ext cx="8191627" cy="566852"/>
          </a:xfrm>
        </p:spPr>
        <p:txBody>
          <a:bodyPr/>
          <a:lstStyle/>
          <a:p>
            <a:r>
              <a:rPr lang="en-US" sz="3000" dirty="0" err="1"/>
              <a:t>Làm</a:t>
            </a:r>
            <a:r>
              <a:rPr lang="en-US" sz="3000" dirty="0"/>
              <a:t> </a:t>
            </a:r>
            <a:r>
              <a:rPr lang="en-US" sz="3000" dirty="0" err="1"/>
              <a:t>việc</a:t>
            </a:r>
            <a:r>
              <a:rPr lang="en-US" sz="3000" dirty="0"/>
              <a:t> </a:t>
            </a:r>
            <a:r>
              <a:rPr lang="en-US" sz="3000" dirty="0" err="1"/>
              <a:t>với</a:t>
            </a:r>
            <a:r>
              <a:rPr lang="en-US" sz="3000" dirty="0"/>
              <a:t> Oracle qua JDBC Connection</a:t>
            </a:r>
          </a:p>
        </p:txBody>
      </p:sp>
      <p:sp>
        <p:nvSpPr>
          <p:cNvPr id="3" name="Content Placeholder 2"/>
          <p:cNvSpPr>
            <a:spLocks noGrp="1"/>
          </p:cNvSpPr>
          <p:nvPr>
            <p:ph idx="1"/>
          </p:nvPr>
        </p:nvSpPr>
        <p:spPr/>
        <p:txBody>
          <a:bodyPr/>
          <a:lstStyle/>
          <a:p>
            <a:r>
              <a:rPr lang="vi-VN" dirty="0"/>
              <a:t>Bước 2: Thiết lập các thông tin kết nối đến CSDL </a:t>
            </a:r>
            <a:r>
              <a:rPr lang="en-US" dirty="0" smtClean="0"/>
              <a:t>Oracle</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31</a:t>
            </a:fld>
            <a:endParaRPr lang="en-US" altLang="ja-JP"/>
          </a:p>
        </p:txBody>
      </p:sp>
      <p:pic>
        <p:nvPicPr>
          <p:cNvPr id="5" name="Picture 4"/>
          <p:cNvPicPr>
            <a:picLocks noChangeAspect="1"/>
          </p:cNvPicPr>
          <p:nvPr/>
        </p:nvPicPr>
        <p:blipFill>
          <a:blip r:embed="rId2"/>
          <a:stretch>
            <a:fillRect/>
          </a:stretch>
        </p:blipFill>
        <p:spPr>
          <a:xfrm>
            <a:off x="3779890" y="1412720"/>
            <a:ext cx="5114925" cy="4448175"/>
          </a:xfrm>
          <a:prstGeom prst="rect">
            <a:avLst/>
          </a:prstGeom>
        </p:spPr>
      </p:pic>
      <p:sp>
        <p:nvSpPr>
          <p:cNvPr id="6" name="Content Placeholder 2"/>
          <p:cNvSpPr txBox="1">
            <a:spLocks/>
          </p:cNvSpPr>
          <p:nvPr/>
        </p:nvSpPr>
        <p:spPr bwMode="auto">
          <a:xfrm>
            <a:off x="251400" y="1412720"/>
            <a:ext cx="3345980" cy="43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pPr marL="0" indent="0" algn="just">
              <a:buNone/>
            </a:pPr>
            <a:r>
              <a:rPr lang="en-US" kern="0" dirty="0" smtClean="0"/>
              <a:t>- </a:t>
            </a:r>
            <a:r>
              <a:rPr lang="en-US" dirty="0"/>
              <a:t>JDBC </a:t>
            </a:r>
            <a:r>
              <a:rPr lang="en-US" dirty="0" smtClean="0"/>
              <a:t>Driver: </a:t>
            </a:r>
            <a:r>
              <a:rPr lang="en-US" dirty="0" err="1" smtClean="0"/>
              <a:t>c</a:t>
            </a:r>
            <a:r>
              <a:rPr lang="en-US" kern="0" dirty="0" err="1" smtClean="0"/>
              <a:t>ác</a:t>
            </a:r>
            <a:r>
              <a:rPr lang="en-US" kern="0" dirty="0" smtClean="0"/>
              <a:t> CSDL </a:t>
            </a:r>
            <a:r>
              <a:rPr lang="en-US" kern="0" dirty="0" err="1" smtClean="0"/>
              <a:t>khác</a:t>
            </a:r>
            <a:r>
              <a:rPr lang="en-US" kern="0" dirty="0" smtClean="0"/>
              <a:t> </a:t>
            </a:r>
            <a:r>
              <a:rPr lang="en-US" kern="0" dirty="0" err="1" smtClean="0"/>
              <a:t>nhau</a:t>
            </a:r>
            <a:r>
              <a:rPr lang="en-US" kern="0" dirty="0" smtClean="0"/>
              <a:t> </a:t>
            </a:r>
            <a:r>
              <a:rPr lang="en-US" kern="0" dirty="0" err="1" smtClean="0"/>
              <a:t>sẽ</a:t>
            </a:r>
            <a:r>
              <a:rPr lang="en-US" kern="0" dirty="0" smtClean="0"/>
              <a:t> </a:t>
            </a:r>
            <a:r>
              <a:rPr lang="en-US" kern="0" dirty="0" err="1" smtClean="0"/>
              <a:t>có</a:t>
            </a:r>
            <a:r>
              <a:rPr lang="en-US" kern="0" dirty="0" smtClean="0"/>
              <a:t> </a:t>
            </a:r>
            <a:r>
              <a:rPr lang="en-US" kern="0" dirty="0" err="1" smtClean="0"/>
              <a:t>các</a:t>
            </a:r>
            <a:r>
              <a:rPr lang="en-US" kern="0" dirty="0" smtClean="0"/>
              <a:t> driver </a:t>
            </a:r>
            <a:r>
              <a:rPr lang="en-US" kern="0" dirty="0" err="1" smtClean="0"/>
              <a:t>khác</a:t>
            </a:r>
            <a:r>
              <a:rPr lang="en-US" kern="0" dirty="0" smtClean="0"/>
              <a:t> </a:t>
            </a:r>
            <a:r>
              <a:rPr lang="en-US" kern="0" dirty="0" err="1" smtClean="0"/>
              <a:t>nhau</a:t>
            </a:r>
            <a:r>
              <a:rPr lang="en-US" kern="0" dirty="0" smtClean="0"/>
              <a:t>.</a:t>
            </a:r>
          </a:p>
          <a:p>
            <a:pPr algn="just">
              <a:buFontTx/>
              <a:buChar char="-"/>
            </a:pPr>
            <a:r>
              <a:rPr lang="en-US" dirty="0" smtClean="0"/>
              <a:t>JDBC URL</a:t>
            </a:r>
          </a:p>
          <a:p>
            <a:pPr algn="just">
              <a:buFontTx/>
              <a:buChar char="-"/>
            </a:pPr>
            <a:r>
              <a:rPr lang="en-US" dirty="0"/>
              <a:t>Username </a:t>
            </a:r>
            <a:r>
              <a:rPr lang="en-US" dirty="0" err="1"/>
              <a:t>và</a:t>
            </a:r>
            <a:r>
              <a:rPr lang="en-US" dirty="0"/>
              <a:t> password: </a:t>
            </a:r>
            <a:r>
              <a:rPr lang="en-US" dirty="0" err="1"/>
              <a:t>Thông</a:t>
            </a:r>
            <a:r>
              <a:rPr lang="en-US" dirty="0"/>
              <a:t> tin </a:t>
            </a:r>
            <a:r>
              <a:rPr lang="en-US" dirty="0" err="1"/>
              <a:t>tài</a:t>
            </a:r>
            <a:r>
              <a:rPr lang="en-US" dirty="0"/>
              <a:t> </a:t>
            </a:r>
            <a:r>
              <a:rPr lang="en-US" dirty="0" err="1"/>
              <a:t>khoản</a:t>
            </a:r>
            <a:r>
              <a:rPr lang="en-US" dirty="0"/>
              <a:t> </a:t>
            </a:r>
            <a:r>
              <a:rPr lang="en-US" dirty="0" err="1"/>
              <a:t>để</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smtClean="0"/>
              <a:t>CSDL Oracle</a:t>
            </a:r>
          </a:p>
          <a:p>
            <a:pPr algn="just">
              <a:buFontTx/>
              <a:buChar char="-"/>
            </a:pPr>
            <a:r>
              <a:rPr lang="en-US" kern="0" dirty="0" err="1" smtClean="0"/>
              <a:t>Nhấn</a:t>
            </a:r>
            <a:r>
              <a:rPr lang="en-US" kern="0" dirty="0" smtClean="0"/>
              <a:t> test </a:t>
            </a:r>
            <a:r>
              <a:rPr lang="en-US" kern="0" dirty="0" err="1" smtClean="0"/>
              <a:t>để</a:t>
            </a:r>
            <a:r>
              <a:rPr lang="en-US" kern="0" dirty="0" smtClean="0"/>
              <a:t> </a:t>
            </a:r>
            <a:r>
              <a:rPr lang="en-US" kern="0" dirty="0" err="1" smtClean="0"/>
              <a:t>kiểm</a:t>
            </a:r>
            <a:r>
              <a:rPr lang="en-US" kern="0" dirty="0" smtClean="0"/>
              <a:t> </a:t>
            </a:r>
            <a:r>
              <a:rPr lang="en-US" kern="0" dirty="0" err="1" smtClean="0"/>
              <a:t>tra</a:t>
            </a:r>
            <a:endParaRPr lang="en-US" kern="0" dirty="0" smtClean="0"/>
          </a:p>
          <a:p>
            <a:pPr marL="0" indent="0">
              <a:buNone/>
            </a:pPr>
            <a:endParaRPr lang="en-US" kern="0" dirty="0"/>
          </a:p>
          <a:p>
            <a:pPr marL="0" indent="0" algn="just">
              <a:buNone/>
            </a:pPr>
            <a:r>
              <a:rPr lang="en-US" kern="0" dirty="0" err="1" smtClean="0"/>
              <a:t>Chú</a:t>
            </a:r>
            <a:r>
              <a:rPr lang="en-US" kern="0" dirty="0" smtClean="0"/>
              <a:t> ý: </a:t>
            </a:r>
            <a:r>
              <a:rPr lang="en-US" kern="0" dirty="0" err="1" smtClean="0"/>
              <a:t>trước</a:t>
            </a:r>
            <a:r>
              <a:rPr lang="en-US" kern="0" dirty="0" smtClean="0"/>
              <a:t> </a:t>
            </a:r>
            <a:r>
              <a:rPr lang="en-US" kern="0" dirty="0" err="1" smtClean="0"/>
              <a:t>khi</a:t>
            </a:r>
            <a:r>
              <a:rPr lang="en-US" kern="0" dirty="0" smtClean="0"/>
              <a:t> </a:t>
            </a:r>
            <a:r>
              <a:rPr lang="en-US" kern="0" dirty="0" err="1" smtClean="0"/>
              <a:t>thực</a:t>
            </a:r>
            <a:r>
              <a:rPr lang="en-US" kern="0" dirty="0" smtClean="0"/>
              <a:t> </a:t>
            </a:r>
            <a:r>
              <a:rPr lang="en-US" kern="0" dirty="0" err="1" smtClean="0"/>
              <a:t>hiện</a:t>
            </a:r>
            <a:r>
              <a:rPr lang="en-US" kern="0" dirty="0" smtClean="0"/>
              <a:t> </a:t>
            </a:r>
            <a:r>
              <a:rPr lang="en-US" kern="0" dirty="0" err="1" smtClean="0"/>
              <a:t>các</a:t>
            </a:r>
            <a:r>
              <a:rPr lang="en-US" kern="0" dirty="0" smtClean="0"/>
              <a:t> </a:t>
            </a:r>
            <a:r>
              <a:rPr lang="en-US" kern="0" dirty="0" err="1" smtClean="0"/>
              <a:t>bước</a:t>
            </a:r>
            <a:r>
              <a:rPr lang="en-US" kern="0" dirty="0" smtClean="0"/>
              <a:t> </a:t>
            </a:r>
            <a:r>
              <a:rPr lang="en-US" kern="0" dirty="0" err="1" smtClean="0"/>
              <a:t>này</a:t>
            </a:r>
            <a:r>
              <a:rPr lang="en-US" kern="0" dirty="0" smtClean="0"/>
              <a:t>, ta </a:t>
            </a:r>
            <a:r>
              <a:rPr lang="en-US" kern="0" dirty="0" err="1" smtClean="0"/>
              <a:t>cần</a:t>
            </a:r>
            <a:r>
              <a:rPr lang="en-US" kern="0" dirty="0" smtClean="0"/>
              <a:t> </a:t>
            </a:r>
            <a:r>
              <a:rPr lang="en-US" kern="0" dirty="0" err="1" smtClean="0"/>
              <a:t>có</a:t>
            </a:r>
            <a:r>
              <a:rPr lang="en-US" kern="0" dirty="0" smtClean="0"/>
              <a:t> </a:t>
            </a:r>
            <a:r>
              <a:rPr lang="en-US" kern="0" dirty="0" err="1" smtClean="0"/>
              <a:t>sẵn</a:t>
            </a:r>
            <a:r>
              <a:rPr lang="en-US" kern="0" dirty="0" smtClean="0"/>
              <a:t> Database. </a:t>
            </a:r>
            <a:r>
              <a:rPr lang="en-US" kern="0" dirty="0" err="1" smtClean="0"/>
              <a:t>Xem</a:t>
            </a:r>
            <a:r>
              <a:rPr lang="en-US" kern="0" dirty="0" smtClean="0"/>
              <a:t> ở </a:t>
            </a:r>
            <a:r>
              <a:rPr lang="en-US" kern="0" dirty="0" err="1" smtClean="0"/>
              <a:t>cuối</a:t>
            </a:r>
            <a:r>
              <a:rPr lang="en-US" kern="0" dirty="0" smtClean="0"/>
              <a:t> slide</a:t>
            </a:r>
          </a:p>
        </p:txBody>
      </p:sp>
    </p:spTree>
    <p:extLst>
      <p:ext uri="{BB962C8B-B14F-4D97-AF65-F5344CB8AC3E}">
        <p14:creationId xmlns:p14="http://schemas.microsoft.com/office/powerpoint/2010/main" val="1770080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err="1"/>
              <a:t>Làm</a:t>
            </a:r>
            <a:r>
              <a:rPr lang="en-US" sz="3000" dirty="0"/>
              <a:t> </a:t>
            </a:r>
            <a:r>
              <a:rPr lang="en-US" sz="3000" dirty="0" err="1"/>
              <a:t>việc</a:t>
            </a:r>
            <a:r>
              <a:rPr lang="en-US" sz="3000" dirty="0"/>
              <a:t> </a:t>
            </a:r>
            <a:r>
              <a:rPr lang="en-US" sz="3000" dirty="0" err="1"/>
              <a:t>với</a:t>
            </a:r>
            <a:r>
              <a:rPr lang="en-US" sz="3000" dirty="0"/>
              <a:t> Oracle qua JDBC Connection</a:t>
            </a:r>
          </a:p>
        </p:txBody>
      </p:sp>
      <p:sp>
        <p:nvSpPr>
          <p:cNvPr id="3" name="Content Placeholder 2"/>
          <p:cNvSpPr>
            <a:spLocks noGrp="1"/>
          </p:cNvSpPr>
          <p:nvPr>
            <p:ph idx="1"/>
          </p:nvPr>
        </p:nvSpPr>
        <p:spPr>
          <a:xfrm>
            <a:off x="71439" y="836640"/>
            <a:ext cx="5004632" cy="5411760"/>
          </a:xfrm>
        </p:spPr>
        <p:txBody>
          <a:bodyPr/>
          <a:lstStyle/>
          <a:p>
            <a:r>
              <a:rPr lang="en-US" dirty="0" err="1" smtClean="0"/>
              <a:t>Kết</a:t>
            </a:r>
            <a:r>
              <a:rPr lang="en-US" dirty="0" smtClean="0"/>
              <a:t> </a:t>
            </a:r>
            <a:r>
              <a:rPr lang="en-US" dirty="0" err="1" smtClean="0"/>
              <a:t>quả</a:t>
            </a:r>
            <a:r>
              <a:rPr lang="en-US" dirty="0" smtClean="0"/>
              <a:t> test </a:t>
            </a:r>
            <a:r>
              <a:rPr lang="en-US" dirty="0" err="1" smtClean="0"/>
              <a:t>có</a:t>
            </a:r>
            <a:r>
              <a:rPr lang="en-US" dirty="0" smtClean="0"/>
              <a:t> </a:t>
            </a:r>
            <a:r>
              <a:rPr lang="en-US" dirty="0" err="1" smtClean="0"/>
              <a:t>lỗi</a:t>
            </a:r>
            <a:r>
              <a:rPr lang="en-US" dirty="0" smtClean="0"/>
              <a:t> </a:t>
            </a:r>
            <a:r>
              <a:rPr lang="en-US" dirty="0" err="1" smtClean="0"/>
              <a:t>không</a:t>
            </a:r>
            <a:r>
              <a:rPr lang="en-US" dirty="0" smtClean="0"/>
              <a:t> </a:t>
            </a:r>
            <a:r>
              <a:rPr lang="vi-VN" dirty="0" smtClean="0"/>
              <a:t>tìm </a:t>
            </a:r>
            <a:r>
              <a:rPr lang="vi-VN" dirty="0"/>
              <a:t>thấy </a:t>
            </a:r>
            <a:r>
              <a:rPr lang="vi-VN" dirty="0" smtClean="0"/>
              <a:t>driver</a:t>
            </a:r>
            <a:r>
              <a:rPr lang="en-US" dirty="0" smtClean="0"/>
              <a:t> do</a:t>
            </a:r>
            <a:r>
              <a:rPr lang="vi-VN" dirty="0" smtClean="0"/>
              <a:t> </a:t>
            </a:r>
            <a:r>
              <a:rPr lang="vi-VN" dirty="0"/>
              <a:t>ta mới chỉ định là sử dụng class com.mysql.jdbc.Driver mà chưa chỉ chỗ cho data adapter biết là Class này phải tìm ở </a:t>
            </a:r>
            <a:r>
              <a:rPr lang="vi-VN" dirty="0" smtClean="0"/>
              <a:t>đâu</a:t>
            </a:r>
            <a:endParaRPr lang="en-US" dirty="0"/>
          </a:p>
          <a:p>
            <a:r>
              <a:rPr lang="en-US" dirty="0" err="1"/>
              <a:t>Trong</a:t>
            </a:r>
            <a:r>
              <a:rPr lang="en-US" dirty="0"/>
              <a:t> tab Driver </a:t>
            </a:r>
            <a:r>
              <a:rPr lang="en-US" dirty="0" err="1"/>
              <a:t>Classpath</a:t>
            </a:r>
            <a:r>
              <a:rPr lang="en-US" dirty="0"/>
              <a:t>, click </a:t>
            </a:r>
            <a:r>
              <a:rPr lang="en-US" dirty="0" err="1"/>
              <a:t>vào</a:t>
            </a:r>
            <a:r>
              <a:rPr lang="en-US" dirty="0"/>
              <a:t> Add </a:t>
            </a:r>
            <a:r>
              <a:rPr lang="en-US" dirty="0" err="1"/>
              <a:t>để</a:t>
            </a:r>
            <a:r>
              <a:rPr lang="en-US" dirty="0"/>
              <a:t> </a:t>
            </a:r>
            <a:r>
              <a:rPr lang="en-US" dirty="0" err="1"/>
              <a:t>trỏ</a:t>
            </a:r>
            <a:r>
              <a:rPr lang="en-US" dirty="0"/>
              <a:t> </a:t>
            </a:r>
            <a:r>
              <a:rPr lang="en-US" dirty="0" err="1"/>
              <a:t>đến</a:t>
            </a:r>
            <a:r>
              <a:rPr lang="en-US" dirty="0"/>
              <a:t> file driver </a:t>
            </a:r>
            <a:r>
              <a:rPr lang="en-US" dirty="0" err="1"/>
              <a:t>vật</a:t>
            </a:r>
            <a:r>
              <a:rPr lang="en-US" dirty="0"/>
              <a:t> </a:t>
            </a:r>
            <a:r>
              <a:rPr lang="en-US" dirty="0" err="1" smtClean="0"/>
              <a:t>lý</a:t>
            </a:r>
            <a:r>
              <a:rPr lang="en-US" dirty="0" smtClean="0"/>
              <a:t>. </a:t>
            </a:r>
            <a:r>
              <a:rPr lang="en-US" dirty="0" err="1" smtClean="0"/>
              <a:t>Nhấn</a:t>
            </a:r>
            <a:r>
              <a:rPr lang="en-US" dirty="0" smtClean="0"/>
              <a:t> </a:t>
            </a:r>
            <a:r>
              <a:rPr lang="en-US" dirty="0" err="1" smtClean="0"/>
              <a:t>lại</a:t>
            </a:r>
            <a:r>
              <a:rPr lang="en-US" dirty="0" smtClean="0"/>
              <a:t> Test.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32</a:t>
            </a:fld>
            <a:endParaRPr lang="en-US" altLang="ja-JP"/>
          </a:p>
        </p:txBody>
      </p:sp>
      <p:pic>
        <p:nvPicPr>
          <p:cNvPr id="5" name="Picture 4"/>
          <p:cNvPicPr>
            <a:picLocks noChangeAspect="1"/>
          </p:cNvPicPr>
          <p:nvPr/>
        </p:nvPicPr>
        <p:blipFill>
          <a:blip r:embed="rId2"/>
          <a:stretch>
            <a:fillRect/>
          </a:stretch>
        </p:blipFill>
        <p:spPr>
          <a:xfrm>
            <a:off x="5076072" y="836639"/>
            <a:ext cx="3830314" cy="3456481"/>
          </a:xfrm>
          <a:prstGeom prst="rect">
            <a:avLst/>
          </a:prstGeom>
        </p:spPr>
      </p:pic>
      <p:pic>
        <p:nvPicPr>
          <p:cNvPr id="8" name="Picture 7"/>
          <p:cNvPicPr>
            <a:picLocks noChangeAspect="1"/>
          </p:cNvPicPr>
          <p:nvPr/>
        </p:nvPicPr>
        <p:blipFill>
          <a:blip r:embed="rId3"/>
          <a:stretch>
            <a:fillRect/>
          </a:stretch>
        </p:blipFill>
        <p:spPr>
          <a:xfrm>
            <a:off x="5076071" y="4670610"/>
            <a:ext cx="3858107" cy="1577789"/>
          </a:xfrm>
          <a:prstGeom prst="rect">
            <a:avLst/>
          </a:prstGeom>
        </p:spPr>
      </p:pic>
      <p:pic>
        <p:nvPicPr>
          <p:cNvPr id="9" name="Picture 8"/>
          <p:cNvPicPr>
            <a:picLocks noChangeAspect="1"/>
          </p:cNvPicPr>
          <p:nvPr/>
        </p:nvPicPr>
        <p:blipFill>
          <a:blip r:embed="rId4"/>
          <a:stretch>
            <a:fillRect/>
          </a:stretch>
        </p:blipFill>
        <p:spPr>
          <a:xfrm>
            <a:off x="467430" y="3284980"/>
            <a:ext cx="4176580" cy="3042189"/>
          </a:xfrm>
          <a:prstGeom prst="rect">
            <a:avLst/>
          </a:prstGeom>
        </p:spPr>
      </p:pic>
    </p:spTree>
    <p:extLst>
      <p:ext uri="{BB962C8B-B14F-4D97-AF65-F5344CB8AC3E}">
        <p14:creationId xmlns:p14="http://schemas.microsoft.com/office/powerpoint/2010/main" val="18136023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smtClean="0"/>
              <a:t>câu</a:t>
            </a:r>
            <a:r>
              <a:rPr lang="en-US" dirty="0" smtClean="0"/>
              <a:t> select SQL</a:t>
            </a:r>
            <a:endParaRPr lang="en-US" dirty="0"/>
          </a:p>
        </p:txBody>
      </p:sp>
      <p:sp>
        <p:nvSpPr>
          <p:cNvPr id="3" name="Content Placeholder 2"/>
          <p:cNvSpPr>
            <a:spLocks noGrp="1"/>
          </p:cNvSpPr>
          <p:nvPr>
            <p:ph idx="1"/>
          </p:nvPr>
        </p:nvSpPr>
        <p:spPr/>
        <p:txBody>
          <a:bodyPr/>
          <a:lstStyle/>
          <a:p>
            <a:r>
              <a:rPr lang="en-US" dirty="0" smtClean="0"/>
              <a:t>Project </a:t>
            </a:r>
            <a:r>
              <a:rPr lang="en-US" dirty="0" err="1" smtClean="0"/>
              <a:t>hiện</a:t>
            </a:r>
            <a:r>
              <a:rPr lang="en-US" dirty="0" smtClean="0"/>
              <a:t> </a:t>
            </a:r>
            <a:r>
              <a:rPr lang="en-US" dirty="0" err="1" smtClean="0"/>
              <a:t>tại</a:t>
            </a:r>
            <a:r>
              <a:rPr lang="en-US" dirty="0" smtClean="0"/>
              <a:t> -&gt; New -&gt; Jasper Report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33</a:t>
            </a:fld>
            <a:endParaRPr lang="en-US" altLang="ja-JP"/>
          </a:p>
        </p:txBody>
      </p:sp>
      <p:pic>
        <p:nvPicPr>
          <p:cNvPr id="5" name="Picture 4"/>
          <p:cNvPicPr>
            <a:picLocks noChangeAspect="1"/>
          </p:cNvPicPr>
          <p:nvPr/>
        </p:nvPicPr>
        <p:blipFill>
          <a:blip r:embed="rId2"/>
          <a:stretch>
            <a:fillRect/>
          </a:stretch>
        </p:blipFill>
        <p:spPr>
          <a:xfrm>
            <a:off x="4988408" y="1420937"/>
            <a:ext cx="4032560" cy="3907991"/>
          </a:xfrm>
          <a:prstGeom prst="rect">
            <a:avLst/>
          </a:prstGeom>
        </p:spPr>
      </p:pic>
      <p:sp>
        <p:nvSpPr>
          <p:cNvPr id="9" name="Rectangle 8"/>
          <p:cNvSpPr/>
          <p:nvPr/>
        </p:nvSpPr>
        <p:spPr bwMode="auto">
          <a:xfrm>
            <a:off x="6464550" y="4949428"/>
            <a:ext cx="86412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24" name="Content Placeholder 4"/>
          <p:cNvPicPr>
            <a:picLocks noChangeAspect="1"/>
          </p:cNvPicPr>
          <p:nvPr/>
        </p:nvPicPr>
        <p:blipFill>
          <a:blip r:embed="rId3"/>
          <a:stretch>
            <a:fillRect/>
          </a:stretch>
        </p:blipFill>
        <p:spPr bwMode="auto">
          <a:xfrm>
            <a:off x="91602" y="1420936"/>
            <a:ext cx="4680650" cy="390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4077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34</a:t>
            </a:fld>
            <a:endParaRPr lang="en-US" altLang="ja-JP"/>
          </a:p>
        </p:txBody>
      </p:sp>
      <p:pic>
        <p:nvPicPr>
          <p:cNvPr id="14" name="Content Placeholder 13"/>
          <p:cNvPicPr>
            <a:picLocks noGrp="1" noChangeAspect="1"/>
          </p:cNvPicPr>
          <p:nvPr>
            <p:ph idx="1"/>
          </p:nvPr>
        </p:nvPicPr>
        <p:blipFill>
          <a:blip r:embed="rId2"/>
          <a:stretch>
            <a:fillRect/>
          </a:stretch>
        </p:blipFill>
        <p:spPr>
          <a:xfrm>
            <a:off x="976670" y="1196690"/>
            <a:ext cx="6835779" cy="4909332"/>
          </a:xfrm>
          <a:prstGeom prst="rect">
            <a:avLst/>
          </a:prstGeom>
        </p:spPr>
      </p:pic>
      <p:sp>
        <p:nvSpPr>
          <p:cNvPr id="10" name="Rectangle 9"/>
          <p:cNvSpPr/>
          <p:nvPr/>
        </p:nvSpPr>
        <p:spPr bwMode="auto">
          <a:xfrm>
            <a:off x="4394558" y="2568904"/>
            <a:ext cx="3273871" cy="201225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1" name="Straight Arrow Connector 10"/>
          <p:cNvCxnSpPr>
            <a:stCxn id="12" idx="0"/>
            <a:endCxn id="10" idx="2"/>
          </p:cNvCxnSpPr>
          <p:nvPr/>
        </p:nvCxnSpPr>
        <p:spPr bwMode="auto">
          <a:xfrm flipV="1">
            <a:off x="4211950" y="4581159"/>
            <a:ext cx="1819544" cy="56960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2" name="Rectangle 11"/>
          <p:cNvSpPr/>
          <p:nvPr/>
        </p:nvSpPr>
        <p:spPr bwMode="auto">
          <a:xfrm>
            <a:off x="2339690" y="5150759"/>
            <a:ext cx="3744520" cy="431566"/>
          </a:xfrm>
          <a:prstGeom prst="rect">
            <a:avLst/>
          </a:prstGeom>
          <a:solidFill>
            <a:schemeClr val="bg1"/>
          </a:solid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err="1" smtClean="0"/>
              <a:t>Câu</a:t>
            </a:r>
            <a:r>
              <a:rPr lang="en-US" sz="1600" dirty="0" smtClean="0"/>
              <a:t> select </a:t>
            </a:r>
            <a:r>
              <a:rPr lang="en-US" sz="1600" dirty="0" err="1" smtClean="0"/>
              <a:t>lấy</a:t>
            </a:r>
            <a:r>
              <a:rPr lang="en-US" sz="1600" dirty="0" smtClean="0"/>
              <a:t> </a:t>
            </a:r>
            <a:r>
              <a:rPr lang="en-US" sz="1600" dirty="0" err="1" smtClean="0"/>
              <a:t>dữ</a:t>
            </a:r>
            <a:r>
              <a:rPr lang="en-US" sz="1600" dirty="0" smtClean="0"/>
              <a:t> </a:t>
            </a:r>
            <a:r>
              <a:rPr lang="en-US" sz="1600" dirty="0" err="1" smtClean="0"/>
              <a:t>liệu</a:t>
            </a:r>
            <a:r>
              <a:rPr lang="en-US" sz="1600" dirty="0" smtClean="0"/>
              <a:t> </a:t>
            </a:r>
            <a:r>
              <a:rPr lang="en-US" sz="1600" dirty="0" err="1" smtClean="0"/>
              <a:t>để</a:t>
            </a:r>
            <a:r>
              <a:rPr lang="en-US" sz="1600" dirty="0" smtClean="0"/>
              <a:t> </a:t>
            </a:r>
            <a:r>
              <a:rPr lang="en-US" sz="1600" dirty="0" err="1" smtClean="0"/>
              <a:t>tạo</a:t>
            </a:r>
            <a:r>
              <a:rPr lang="en-US" sz="1600" dirty="0" smtClean="0"/>
              <a:t> </a:t>
            </a:r>
            <a:r>
              <a:rPr lang="en-US" sz="1600" dirty="0" err="1" smtClean="0"/>
              <a:t>báo</a:t>
            </a:r>
            <a:r>
              <a:rPr lang="en-US" sz="1600" dirty="0" smtClean="0"/>
              <a:t> </a:t>
            </a:r>
            <a:r>
              <a:rPr lang="en-US" sz="1600" dirty="0" err="1" smtClean="0"/>
              <a:t>cáo</a:t>
            </a:r>
            <a:endParaRPr lang="en-US" sz="1600" dirty="0"/>
          </a:p>
        </p:txBody>
      </p:sp>
      <p:sp>
        <p:nvSpPr>
          <p:cNvPr id="19" name="Rectangle 18"/>
          <p:cNvSpPr/>
          <p:nvPr/>
        </p:nvSpPr>
        <p:spPr bwMode="auto">
          <a:xfrm>
            <a:off x="1688290" y="2225529"/>
            <a:ext cx="5620090" cy="30578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20" name="Straight Arrow Connector 19"/>
          <p:cNvCxnSpPr>
            <a:stCxn id="21" idx="2"/>
            <a:endCxn id="19" idx="0"/>
          </p:cNvCxnSpPr>
          <p:nvPr/>
        </p:nvCxnSpPr>
        <p:spPr bwMode="auto">
          <a:xfrm flipH="1">
            <a:off x="4498335" y="1615990"/>
            <a:ext cx="522853" cy="609539"/>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21" name="Rectangle 20"/>
          <p:cNvSpPr/>
          <p:nvPr/>
        </p:nvSpPr>
        <p:spPr bwMode="auto">
          <a:xfrm>
            <a:off x="3306159" y="1037511"/>
            <a:ext cx="3430057" cy="578479"/>
          </a:xfrm>
          <a:prstGeom prst="rect">
            <a:avLst/>
          </a:prstGeom>
          <a:solidFill>
            <a:schemeClr val="bg1"/>
          </a:solid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err="1" smtClean="0"/>
              <a:t>Chọn</a:t>
            </a:r>
            <a:r>
              <a:rPr lang="en-US" sz="1600" dirty="0" smtClean="0"/>
              <a:t> data adapter JDBC </a:t>
            </a:r>
            <a:r>
              <a:rPr lang="en-US" sz="1600" dirty="0" err="1" smtClean="0"/>
              <a:t>đã</a:t>
            </a:r>
            <a:r>
              <a:rPr lang="en-US" sz="1600" dirty="0" smtClean="0"/>
              <a:t> </a:t>
            </a:r>
            <a:r>
              <a:rPr lang="en-US" sz="1600" dirty="0" err="1" smtClean="0"/>
              <a:t>tạo</a:t>
            </a:r>
            <a:r>
              <a:rPr lang="en-US" sz="1600" dirty="0" smtClean="0"/>
              <a:t> </a:t>
            </a:r>
            <a:r>
              <a:rPr lang="en-US" sz="1600" dirty="0" err="1" smtClean="0"/>
              <a:t>trước</a:t>
            </a:r>
            <a:r>
              <a:rPr lang="en-US" sz="1600" dirty="0" smtClean="0"/>
              <a:t> </a:t>
            </a:r>
            <a:r>
              <a:rPr lang="en-US" sz="1600" dirty="0" err="1" smtClean="0"/>
              <a:t>đó</a:t>
            </a:r>
            <a:endParaRPr lang="en-US" sz="1600" dirty="0"/>
          </a:p>
        </p:txBody>
      </p:sp>
      <p:sp>
        <p:nvSpPr>
          <p:cNvPr id="32" name="Rectangle 31"/>
          <p:cNvSpPr/>
          <p:nvPr/>
        </p:nvSpPr>
        <p:spPr bwMode="auto">
          <a:xfrm>
            <a:off x="4644010" y="5692189"/>
            <a:ext cx="1080150" cy="303969"/>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2817511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0" y="1373789"/>
            <a:ext cx="4572000" cy="3298976"/>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35</a:t>
            </a:fld>
            <a:endParaRPr lang="en-US" altLang="ja-JP"/>
          </a:p>
        </p:txBody>
      </p:sp>
      <p:sp>
        <p:nvSpPr>
          <p:cNvPr id="6" name="Rectangle 5"/>
          <p:cNvSpPr/>
          <p:nvPr/>
        </p:nvSpPr>
        <p:spPr bwMode="auto">
          <a:xfrm>
            <a:off x="1475570" y="2276840"/>
            <a:ext cx="36005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7" name="Picture 6"/>
          <p:cNvPicPr>
            <a:picLocks noChangeAspect="1"/>
          </p:cNvPicPr>
          <p:nvPr/>
        </p:nvPicPr>
        <p:blipFill>
          <a:blip r:embed="rId3"/>
          <a:stretch>
            <a:fillRect/>
          </a:stretch>
        </p:blipFill>
        <p:spPr>
          <a:xfrm>
            <a:off x="4635587" y="1373789"/>
            <a:ext cx="4455531" cy="3302503"/>
          </a:xfrm>
          <a:prstGeom prst="rect">
            <a:avLst/>
          </a:prstGeom>
        </p:spPr>
      </p:pic>
      <p:sp>
        <p:nvSpPr>
          <p:cNvPr id="8" name="Rectangle 7"/>
          <p:cNvSpPr/>
          <p:nvPr/>
        </p:nvSpPr>
        <p:spPr bwMode="auto">
          <a:xfrm>
            <a:off x="6948330" y="4365130"/>
            <a:ext cx="72010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2561808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1475570" y="1052670"/>
            <a:ext cx="5438775" cy="4476750"/>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36</a:t>
            </a:fld>
            <a:endParaRPr lang="en-US" altLang="ja-JP"/>
          </a:p>
        </p:txBody>
      </p:sp>
      <p:sp>
        <p:nvSpPr>
          <p:cNvPr id="6" name="Rectangle 5"/>
          <p:cNvSpPr/>
          <p:nvPr/>
        </p:nvSpPr>
        <p:spPr bwMode="auto">
          <a:xfrm>
            <a:off x="4067930" y="5085230"/>
            <a:ext cx="936130" cy="36005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7077616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37</a:t>
            </a:fld>
            <a:endParaRPr lang="en-US" altLang="ja-JP"/>
          </a:p>
        </p:txBody>
      </p:sp>
      <p:pic>
        <p:nvPicPr>
          <p:cNvPr id="7" name="Content Placeholder 6"/>
          <p:cNvPicPr>
            <a:picLocks noGrp="1" noChangeAspect="1"/>
          </p:cNvPicPr>
          <p:nvPr>
            <p:ph idx="1"/>
          </p:nvPr>
        </p:nvPicPr>
        <p:blipFill>
          <a:blip r:embed="rId2"/>
          <a:stretch>
            <a:fillRect/>
          </a:stretch>
        </p:blipFill>
        <p:spPr>
          <a:xfrm>
            <a:off x="107380" y="836640"/>
            <a:ext cx="5448300" cy="4429125"/>
          </a:xfrm>
          <a:prstGeom prst="rect">
            <a:avLst/>
          </a:prstGeom>
        </p:spPr>
      </p:pic>
      <p:sp>
        <p:nvSpPr>
          <p:cNvPr id="8" name="Rectangle 7"/>
          <p:cNvSpPr/>
          <p:nvPr/>
        </p:nvSpPr>
        <p:spPr bwMode="auto">
          <a:xfrm>
            <a:off x="3635870" y="4905715"/>
            <a:ext cx="936130" cy="36005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9" name="Picture 8"/>
          <p:cNvPicPr>
            <a:picLocks noChangeAspect="1"/>
          </p:cNvPicPr>
          <p:nvPr/>
        </p:nvPicPr>
        <p:blipFill>
          <a:blip r:embed="rId3"/>
          <a:stretch>
            <a:fillRect/>
          </a:stretch>
        </p:blipFill>
        <p:spPr>
          <a:xfrm>
            <a:off x="5754193" y="836640"/>
            <a:ext cx="3302403" cy="2181026"/>
          </a:xfrm>
          <a:prstGeom prst="rect">
            <a:avLst/>
          </a:prstGeom>
        </p:spPr>
      </p:pic>
    </p:spTree>
    <p:extLst>
      <p:ext uri="{BB962C8B-B14F-4D97-AF65-F5344CB8AC3E}">
        <p14:creationId xmlns:p14="http://schemas.microsoft.com/office/powerpoint/2010/main" val="32041246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534156" y="829570"/>
            <a:ext cx="7993110" cy="5485198"/>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38</a:t>
            </a:fld>
            <a:endParaRPr lang="en-US" altLang="ja-JP"/>
          </a:p>
        </p:txBody>
      </p:sp>
    </p:spTree>
    <p:extLst>
      <p:ext uri="{BB962C8B-B14F-4D97-AF65-F5344CB8AC3E}">
        <p14:creationId xmlns:p14="http://schemas.microsoft.com/office/powerpoint/2010/main" val="401586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Cài</a:t>
            </a:r>
            <a:r>
              <a:rPr lang="en-US" dirty="0" smtClean="0"/>
              <a:t> </a:t>
            </a:r>
            <a:r>
              <a:rPr lang="en-US" dirty="0" err="1" smtClean="0"/>
              <a:t>đặt</a:t>
            </a:r>
            <a:r>
              <a:rPr lang="en-US" dirty="0" smtClean="0"/>
              <a:t> </a:t>
            </a:r>
            <a:r>
              <a:rPr lang="en-US" dirty="0" err="1" smtClean="0"/>
              <a:t>JasperSoft</a:t>
            </a:r>
            <a:r>
              <a:rPr lang="en-US" dirty="0" smtClean="0"/>
              <a:t> Studio</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a:t>
            </a:fld>
            <a:endParaRPr lang="en-US" altLang="ja-JP"/>
          </a:p>
        </p:txBody>
      </p:sp>
      <p:pic>
        <p:nvPicPr>
          <p:cNvPr id="7" name="Content Placeholder 6"/>
          <p:cNvPicPr>
            <a:picLocks noGrp="1" noChangeAspect="1"/>
          </p:cNvPicPr>
          <p:nvPr>
            <p:ph idx="1"/>
          </p:nvPr>
        </p:nvPicPr>
        <p:blipFill>
          <a:blip r:embed="rId2"/>
          <a:stretch>
            <a:fillRect/>
          </a:stretch>
        </p:blipFill>
        <p:spPr>
          <a:xfrm>
            <a:off x="4499990" y="764630"/>
            <a:ext cx="4452655" cy="5411787"/>
          </a:xfrm>
          <a:prstGeom prst="rect">
            <a:avLst/>
          </a:prstGeom>
        </p:spPr>
      </p:pic>
      <p:sp>
        <p:nvSpPr>
          <p:cNvPr id="8" name="Content Placeholder 2"/>
          <p:cNvSpPr txBox="1">
            <a:spLocks/>
          </p:cNvSpPr>
          <p:nvPr/>
        </p:nvSpPr>
        <p:spPr bwMode="auto">
          <a:xfrm>
            <a:off x="71439" y="836640"/>
            <a:ext cx="4212522" cy="541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pPr marL="0" indent="0" algn="just">
              <a:buNone/>
            </a:pPr>
            <a:r>
              <a:rPr lang="en-US" b="1" kern="0" dirty="0" err="1" smtClean="0"/>
              <a:t>Cách</a:t>
            </a:r>
            <a:r>
              <a:rPr lang="en-US" b="1" kern="0" dirty="0" smtClean="0"/>
              <a:t> 1: Ở </a:t>
            </a:r>
            <a:r>
              <a:rPr lang="en-US" b="1" kern="0" dirty="0" err="1" smtClean="0"/>
              <a:t>cửa</a:t>
            </a:r>
            <a:r>
              <a:rPr lang="en-US" b="1" kern="0" dirty="0" smtClean="0"/>
              <a:t> </a:t>
            </a:r>
            <a:r>
              <a:rPr lang="en-US" b="1" kern="0" dirty="0" err="1" smtClean="0"/>
              <a:t>sổ</a:t>
            </a:r>
            <a:r>
              <a:rPr lang="en-US" b="1" kern="0" dirty="0" smtClean="0"/>
              <a:t> eclipse: Help -&gt;  Eclipse Marketplace</a:t>
            </a:r>
          </a:p>
          <a:p>
            <a:pPr marL="0" indent="0" algn="just">
              <a:buNone/>
            </a:pPr>
            <a:r>
              <a:rPr lang="en-US" b="1" kern="0" dirty="0" smtClean="0"/>
              <a:t>(</a:t>
            </a:r>
            <a:r>
              <a:rPr lang="en-US" b="1" kern="0" dirty="0" err="1" smtClean="0"/>
              <a:t>Nên</a:t>
            </a:r>
            <a:r>
              <a:rPr lang="en-US" b="1" kern="0" dirty="0" smtClean="0"/>
              <a:t> </a:t>
            </a:r>
            <a:r>
              <a:rPr lang="en-US" b="1" kern="0" dirty="0" err="1" smtClean="0"/>
              <a:t>cài</a:t>
            </a:r>
            <a:r>
              <a:rPr lang="en-US" b="1" kern="0" dirty="0" smtClean="0"/>
              <a:t> </a:t>
            </a:r>
            <a:r>
              <a:rPr lang="en-US" b="1" kern="0" dirty="0" err="1" smtClean="0"/>
              <a:t>đặt</a:t>
            </a:r>
            <a:r>
              <a:rPr lang="en-US" b="1" kern="0" dirty="0" smtClean="0"/>
              <a:t> IDE </a:t>
            </a:r>
            <a:r>
              <a:rPr lang="en-US" b="1" kern="0" dirty="0" err="1" smtClean="0"/>
              <a:t>bản</a:t>
            </a:r>
            <a:r>
              <a:rPr lang="en-US" b="1" kern="0" dirty="0" smtClean="0"/>
              <a:t> </a:t>
            </a:r>
            <a:r>
              <a:rPr lang="en-US" b="1" kern="0" dirty="0" err="1" smtClean="0"/>
              <a:t>mới</a:t>
            </a:r>
            <a:r>
              <a:rPr lang="en-US" b="1" kern="0" dirty="0"/>
              <a:t> </a:t>
            </a:r>
            <a:r>
              <a:rPr lang="en-US" b="1" kern="0" dirty="0" smtClean="0"/>
              <a:t>2020-03 </a:t>
            </a:r>
            <a:r>
              <a:rPr lang="en-US" b="1" kern="0" dirty="0" err="1" smtClean="0"/>
              <a:t>hoặc</a:t>
            </a:r>
            <a:r>
              <a:rPr lang="en-US" b="1" kern="0" dirty="0" smtClean="0"/>
              <a:t> </a:t>
            </a:r>
            <a:r>
              <a:rPr lang="en-US" b="1" kern="0" dirty="0"/>
              <a:t>2019-12eclipse)</a:t>
            </a:r>
          </a:p>
          <a:p>
            <a:pPr marL="0" indent="0" algn="just">
              <a:buNone/>
            </a:pPr>
            <a:endParaRPr lang="en-US" b="1" kern="0" dirty="0" smtClean="0"/>
          </a:p>
          <a:p>
            <a:pPr marL="0" indent="0" algn="just">
              <a:buNone/>
            </a:pPr>
            <a:endParaRPr lang="en-US" b="1" kern="0" dirty="0"/>
          </a:p>
          <a:p>
            <a:pPr marL="0" indent="0" algn="just">
              <a:buNone/>
            </a:pPr>
            <a:endParaRPr lang="en-US" b="1" kern="0" dirty="0"/>
          </a:p>
          <a:p>
            <a:pPr marL="0" indent="0" algn="just">
              <a:buNone/>
            </a:pPr>
            <a:endParaRPr lang="en-US" b="1" kern="0" dirty="0" smtClean="0"/>
          </a:p>
          <a:p>
            <a:pPr marL="0" indent="0" algn="just">
              <a:buNone/>
            </a:pPr>
            <a:r>
              <a:rPr lang="en-US" b="1" kern="0" dirty="0" err="1" smtClean="0"/>
              <a:t>Cách</a:t>
            </a:r>
            <a:r>
              <a:rPr lang="en-US" b="1" kern="0" dirty="0" smtClean="0"/>
              <a:t> 2: </a:t>
            </a:r>
            <a:r>
              <a:rPr lang="en-US" b="1" kern="0" dirty="0" err="1" smtClean="0"/>
              <a:t>Tải</a:t>
            </a:r>
            <a:r>
              <a:rPr lang="en-US" b="1" kern="0" dirty="0" smtClean="0"/>
              <a:t> </a:t>
            </a:r>
            <a:r>
              <a:rPr lang="en-US" b="1" kern="0" dirty="0" err="1" smtClean="0"/>
              <a:t>phần</a:t>
            </a:r>
            <a:r>
              <a:rPr lang="en-US" b="1" kern="0" dirty="0" smtClean="0"/>
              <a:t> </a:t>
            </a:r>
            <a:r>
              <a:rPr lang="en-US" b="1" kern="0" dirty="0" err="1" smtClean="0"/>
              <a:t>mềm</a:t>
            </a:r>
            <a:r>
              <a:rPr lang="en-US" b="1" kern="0" dirty="0" smtClean="0"/>
              <a:t> </a:t>
            </a:r>
            <a:r>
              <a:rPr lang="en-US" b="1" kern="0" dirty="0" err="1" smtClean="0"/>
              <a:t>theo</a:t>
            </a:r>
            <a:r>
              <a:rPr lang="en-US" b="1" kern="0" dirty="0" smtClean="0"/>
              <a:t> </a:t>
            </a:r>
            <a:r>
              <a:rPr lang="en-US" b="1" kern="0" dirty="0" err="1" smtClean="0"/>
              <a:t>đường</a:t>
            </a:r>
            <a:r>
              <a:rPr lang="en-US" b="1" kern="0" dirty="0" smtClean="0"/>
              <a:t> link </a:t>
            </a:r>
            <a:r>
              <a:rPr lang="en-US" dirty="0" smtClean="0">
                <a:solidFill>
                  <a:srgbClr val="FF0000"/>
                </a:solidFill>
                <a:hlinkClick r:id="rId3"/>
              </a:rPr>
              <a:t>https</a:t>
            </a:r>
            <a:r>
              <a:rPr lang="en-US" dirty="0">
                <a:solidFill>
                  <a:srgbClr val="FF0000"/>
                </a:solidFill>
                <a:hlinkClick r:id="rId3"/>
              </a:rPr>
              <a:t>://community.jaspersoft.com/project/jaspersoft-studio/releases</a:t>
            </a:r>
            <a:endParaRPr lang="en-US" b="1" kern="0" dirty="0" smtClean="0">
              <a:solidFill>
                <a:srgbClr val="FF0000"/>
              </a:solidFill>
            </a:endParaRPr>
          </a:p>
        </p:txBody>
      </p:sp>
      <p:sp>
        <p:nvSpPr>
          <p:cNvPr id="10" name="Rectangle 9"/>
          <p:cNvSpPr/>
          <p:nvPr/>
        </p:nvSpPr>
        <p:spPr bwMode="auto">
          <a:xfrm>
            <a:off x="8316520" y="2420860"/>
            <a:ext cx="57608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40316392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a:t>Page Header, Column Header, Column Footer, Page Footer </a:t>
            </a:r>
            <a:r>
              <a:rPr lang="vi-VN" dirty="0"/>
              <a:t>sẽ được hiển thị lặp lại ở các trang của báo </a:t>
            </a:r>
            <a:r>
              <a:rPr lang="vi-VN" dirty="0" smtClean="0"/>
              <a:t>cáo</a:t>
            </a:r>
            <a:r>
              <a:rPr lang="en-US" dirty="0" smtClean="0"/>
              <a:t>. Ta </a:t>
            </a:r>
            <a:r>
              <a:rPr lang="en-US" dirty="0" err="1"/>
              <a:t>có</a:t>
            </a:r>
            <a:r>
              <a:rPr lang="en-US" dirty="0"/>
              <a:t> </a:t>
            </a:r>
            <a:r>
              <a:rPr lang="en-US" dirty="0" err="1"/>
              <a:t>thể</a:t>
            </a:r>
            <a:r>
              <a:rPr lang="en-US" dirty="0"/>
              <a:t> </a:t>
            </a:r>
            <a:r>
              <a:rPr lang="en-US" dirty="0" err="1"/>
              <a:t>xóa</a:t>
            </a:r>
            <a:r>
              <a:rPr lang="en-US" dirty="0"/>
              <a:t> </a:t>
            </a:r>
            <a:r>
              <a:rPr lang="en-US" dirty="0" err="1"/>
              <a:t>các</a:t>
            </a:r>
            <a:r>
              <a:rPr lang="en-US" dirty="0"/>
              <a:t> </a:t>
            </a:r>
            <a:r>
              <a:rPr lang="en-US" dirty="0" err="1"/>
              <a:t>phần</a:t>
            </a:r>
            <a:r>
              <a:rPr lang="en-US" dirty="0"/>
              <a:t> </a:t>
            </a:r>
            <a:r>
              <a:rPr lang="en-US" dirty="0" err="1"/>
              <a:t>nội</a:t>
            </a:r>
            <a:r>
              <a:rPr lang="en-US" dirty="0"/>
              <a:t> dung </a:t>
            </a:r>
            <a:r>
              <a:rPr lang="en-US" dirty="0" err="1"/>
              <a:t>không</a:t>
            </a:r>
            <a:r>
              <a:rPr lang="en-US" dirty="0"/>
              <a:t> </a:t>
            </a:r>
            <a:r>
              <a:rPr lang="en-US" dirty="0" err="1"/>
              <a:t>cần</a:t>
            </a:r>
            <a:r>
              <a:rPr lang="en-US" dirty="0"/>
              <a:t> </a:t>
            </a:r>
            <a:r>
              <a:rPr lang="en-US" dirty="0" err="1"/>
              <a:t>thiết</a:t>
            </a:r>
            <a:r>
              <a:rPr lang="en-US" dirty="0"/>
              <a:t> </a:t>
            </a:r>
            <a:r>
              <a:rPr lang="en-US" dirty="0" err="1"/>
              <a:t>bằng</a:t>
            </a:r>
            <a:r>
              <a:rPr lang="en-US" dirty="0"/>
              <a:t> </a:t>
            </a:r>
            <a:r>
              <a:rPr lang="en-US" dirty="0" err="1"/>
              <a:t>cách</a:t>
            </a:r>
            <a:r>
              <a:rPr lang="en-US" dirty="0"/>
              <a:t> </a:t>
            </a:r>
            <a:r>
              <a:rPr lang="en-US" dirty="0" err="1"/>
              <a:t>nhấn</a:t>
            </a:r>
            <a:r>
              <a:rPr lang="en-US" dirty="0"/>
              <a:t> </a:t>
            </a:r>
            <a:r>
              <a:rPr lang="en-US" dirty="0" err="1" smtClean="0"/>
              <a:t>chuột</a:t>
            </a:r>
            <a:r>
              <a:rPr lang="en-US" dirty="0" smtClean="0"/>
              <a:t> </a:t>
            </a:r>
            <a:r>
              <a:rPr lang="en-US" dirty="0" err="1" smtClean="0"/>
              <a:t>phải</a:t>
            </a:r>
            <a:r>
              <a:rPr lang="en-US" dirty="0" smtClean="0"/>
              <a:t> -&gt;</a:t>
            </a:r>
            <a:r>
              <a:rPr lang="en-US" dirty="0"/>
              <a:t> </a:t>
            </a:r>
            <a:r>
              <a:rPr lang="en-US" b="1" dirty="0"/>
              <a:t>Delete</a:t>
            </a:r>
            <a:r>
              <a:rPr lang="en-US" dirty="0"/>
              <a:t>.</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39</a:t>
            </a:fld>
            <a:endParaRPr lang="en-US" altLang="ja-JP"/>
          </a:p>
        </p:txBody>
      </p:sp>
      <p:pic>
        <p:nvPicPr>
          <p:cNvPr id="6" name="Picture 5"/>
          <p:cNvPicPr>
            <a:picLocks noChangeAspect="1"/>
          </p:cNvPicPr>
          <p:nvPr/>
        </p:nvPicPr>
        <p:blipFill>
          <a:blip r:embed="rId2"/>
          <a:stretch>
            <a:fillRect/>
          </a:stretch>
        </p:blipFill>
        <p:spPr>
          <a:xfrm>
            <a:off x="388143" y="1916790"/>
            <a:ext cx="8372475" cy="3962400"/>
          </a:xfrm>
          <a:prstGeom prst="rect">
            <a:avLst/>
          </a:prstGeom>
        </p:spPr>
      </p:pic>
    </p:spTree>
    <p:extLst>
      <p:ext uri="{BB962C8B-B14F-4D97-AF65-F5344CB8AC3E}">
        <p14:creationId xmlns:p14="http://schemas.microsoft.com/office/powerpoint/2010/main" val="343090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smtClean="0"/>
              <a:t>Mẫu</a:t>
            </a:r>
            <a:r>
              <a:rPr lang="en-US" dirty="0" smtClean="0"/>
              <a:t> </a:t>
            </a:r>
            <a:r>
              <a:rPr lang="en-US" dirty="0" err="1" smtClean="0"/>
              <a:t>báo</a:t>
            </a:r>
            <a:r>
              <a:rPr lang="en-US" dirty="0" smtClean="0"/>
              <a:t> </a:t>
            </a:r>
            <a:r>
              <a:rPr lang="en-US" dirty="0" err="1" smtClean="0"/>
              <a:t>cáo</a:t>
            </a:r>
            <a:r>
              <a:rPr lang="en-US" dirty="0" smtClean="0"/>
              <a:t> </a:t>
            </a:r>
            <a:r>
              <a:rPr lang="en-US" dirty="0" err="1" smtClean="0"/>
              <a:t>sẽ</a:t>
            </a:r>
            <a:r>
              <a:rPr lang="en-US" dirty="0" smtClean="0"/>
              <a:t> </a:t>
            </a:r>
            <a:r>
              <a:rPr lang="en-US" dirty="0" err="1" smtClean="0"/>
              <a:t>tạo</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40</a:t>
            </a:fld>
            <a:endParaRPr lang="en-US" altLang="ja-JP"/>
          </a:p>
        </p:txBody>
      </p:sp>
      <p:pic>
        <p:nvPicPr>
          <p:cNvPr id="5" name="Picture 4"/>
          <p:cNvPicPr>
            <a:picLocks noChangeAspect="1"/>
          </p:cNvPicPr>
          <p:nvPr/>
        </p:nvPicPr>
        <p:blipFill>
          <a:blip r:embed="rId2"/>
          <a:stretch>
            <a:fillRect/>
          </a:stretch>
        </p:blipFill>
        <p:spPr>
          <a:xfrm>
            <a:off x="621506" y="1447020"/>
            <a:ext cx="7905750" cy="4191000"/>
          </a:xfrm>
          <a:prstGeom prst="rect">
            <a:avLst/>
          </a:prstGeom>
        </p:spPr>
      </p:pic>
    </p:spTree>
    <p:extLst>
      <p:ext uri="{BB962C8B-B14F-4D97-AF65-F5344CB8AC3E}">
        <p14:creationId xmlns:p14="http://schemas.microsoft.com/office/powerpoint/2010/main" val="22055639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611450" y="726969"/>
            <a:ext cx="7376681" cy="5651489"/>
          </a:xfrm>
          <a:prstGeom prst="rect">
            <a:avLst/>
          </a:prstGeom>
        </p:spPr>
      </p:pic>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41</a:t>
            </a:fld>
            <a:endParaRPr lang="en-US" altLang="ja-JP"/>
          </a:p>
        </p:txBody>
      </p:sp>
      <p:sp>
        <p:nvSpPr>
          <p:cNvPr id="6" name="Rectangle 5"/>
          <p:cNvSpPr/>
          <p:nvPr/>
        </p:nvSpPr>
        <p:spPr bwMode="auto">
          <a:xfrm>
            <a:off x="5537947" y="1618808"/>
            <a:ext cx="648467" cy="51824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1"/>
          </p:cNvCxnSpPr>
          <p:nvPr/>
        </p:nvCxnSpPr>
        <p:spPr bwMode="auto">
          <a:xfrm flipH="1">
            <a:off x="4976649" y="1877930"/>
            <a:ext cx="561298" cy="835202"/>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5" name="Rectangle 14"/>
          <p:cNvSpPr/>
          <p:nvPr/>
        </p:nvSpPr>
        <p:spPr bwMode="auto">
          <a:xfrm>
            <a:off x="6372250" y="5989529"/>
            <a:ext cx="936130" cy="388929"/>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6" name="Straight Arrow Connector 15"/>
          <p:cNvCxnSpPr>
            <a:stCxn id="15" idx="1"/>
          </p:cNvCxnSpPr>
          <p:nvPr/>
        </p:nvCxnSpPr>
        <p:spPr bwMode="auto">
          <a:xfrm flipH="1" flipV="1">
            <a:off x="4976649" y="2813011"/>
            <a:ext cx="1395601" cy="3370983"/>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38683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74470" y="2384199"/>
            <a:ext cx="4240283" cy="3629682"/>
          </a:xfrm>
          <a:prstGeom prst="rect">
            <a:avLst/>
          </a:prstGeom>
        </p:spPr>
      </p:pic>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a:t>
            </a:r>
            <a:r>
              <a:rPr lang="en-US" dirty="0" smtClean="0"/>
              <a:t>SQL</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42</a:t>
            </a:fld>
            <a:endParaRPr lang="en-US" altLang="ja-JP"/>
          </a:p>
        </p:txBody>
      </p:sp>
      <p:sp>
        <p:nvSpPr>
          <p:cNvPr id="8" name="Content Placeholder 2"/>
          <p:cNvSpPr txBox="1">
            <a:spLocks/>
          </p:cNvSpPr>
          <p:nvPr/>
        </p:nvSpPr>
        <p:spPr bwMode="auto">
          <a:xfrm>
            <a:off x="138113" y="838114"/>
            <a:ext cx="9005887" cy="56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a:t>Tạo</a:t>
            </a:r>
            <a:r>
              <a:rPr lang="en-US" kern="0" dirty="0"/>
              <a:t> </a:t>
            </a:r>
            <a:r>
              <a:rPr lang="en-US" kern="0" dirty="0" err="1"/>
              <a:t>ra</a:t>
            </a:r>
            <a:r>
              <a:rPr lang="en-US" kern="0" dirty="0"/>
              <a:t> 2 </a:t>
            </a:r>
            <a:r>
              <a:rPr lang="en-US" b="1" kern="0" dirty="0"/>
              <a:t>group</a:t>
            </a:r>
            <a:r>
              <a:rPr lang="en-US" kern="0" dirty="0" smtClean="0"/>
              <a:t>:</a:t>
            </a:r>
          </a:p>
          <a:p>
            <a:pPr lvl="1"/>
            <a:r>
              <a:rPr lang="en-US" kern="0" dirty="0"/>
              <a:t>Group </a:t>
            </a:r>
            <a:r>
              <a:rPr lang="en-US" kern="0" dirty="0" smtClean="0"/>
              <a:t>Branch: 1 branch </a:t>
            </a:r>
            <a:r>
              <a:rPr lang="en-US" kern="0" dirty="0" err="1" smtClean="0"/>
              <a:t>gồm</a:t>
            </a:r>
            <a:r>
              <a:rPr lang="en-US" kern="0" dirty="0" smtClean="0"/>
              <a:t> </a:t>
            </a:r>
            <a:r>
              <a:rPr lang="en-US" kern="0" dirty="0" err="1" smtClean="0"/>
              <a:t>nhiều</a:t>
            </a:r>
            <a:r>
              <a:rPr lang="en-US" kern="0" dirty="0" smtClean="0"/>
              <a:t> customer</a:t>
            </a:r>
          </a:p>
          <a:p>
            <a:pPr lvl="1"/>
            <a:r>
              <a:rPr lang="en-US" kern="0" dirty="0"/>
              <a:t>Group </a:t>
            </a:r>
            <a:r>
              <a:rPr lang="en-US" kern="0" dirty="0" err="1" smtClean="0"/>
              <a:t>Cust</a:t>
            </a:r>
            <a:r>
              <a:rPr lang="en-US" kern="0" dirty="0" smtClean="0"/>
              <a:t>: 1 customer </a:t>
            </a:r>
            <a:r>
              <a:rPr lang="en-US" kern="0" dirty="0" err="1" smtClean="0"/>
              <a:t>gồm</a:t>
            </a:r>
            <a:r>
              <a:rPr lang="en-US" kern="0" dirty="0" smtClean="0"/>
              <a:t> </a:t>
            </a:r>
            <a:r>
              <a:rPr lang="en-US" kern="0" dirty="0" err="1" smtClean="0"/>
              <a:t>nhiều</a:t>
            </a:r>
            <a:r>
              <a:rPr lang="en-US" kern="0" dirty="0" smtClean="0"/>
              <a:t> account &amp; product</a:t>
            </a:r>
          </a:p>
          <a:p>
            <a:pPr marL="205763" lvl="1" indent="0">
              <a:buNone/>
            </a:pPr>
            <a:r>
              <a:rPr lang="en-US" dirty="0" err="1" smtClean="0"/>
              <a:t>Trên</a:t>
            </a:r>
            <a:r>
              <a:rPr lang="en-US" dirty="0"/>
              <a:t> </a:t>
            </a:r>
            <a:r>
              <a:rPr lang="en-US" b="1" dirty="0"/>
              <a:t>Outline</a:t>
            </a:r>
            <a:r>
              <a:rPr lang="en-US" dirty="0"/>
              <a:t> </a:t>
            </a:r>
            <a:r>
              <a:rPr lang="en-US" dirty="0" err="1"/>
              <a:t>nhấn</a:t>
            </a:r>
            <a:r>
              <a:rPr lang="en-US" dirty="0"/>
              <a:t> </a:t>
            </a:r>
            <a:r>
              <a:rPr lang="en-US" dirty="0" err="1"/>
              <a:t>phải</a:t>
            </a:r>
            <a:r>
              <a:rPr lang="en-US" dirty="0"/>
              <a:t> </a:t>
            </a:r>
            <a:r>
              <a:rPr lang="en-US" dirty="0" err="1"/>
              <a:t>chuột</a:t>
            </a:r>
            <a:r>
              <a:rPr lang="en-US" dirty="0"/>
              <a:t> </a:t>
            </a:r>
            <a:r>
              <a:rPr lang="en-US" dirty="0" err="1"/>
              <a:t>vào</a:t>
            </a:r>
            <a:r>
              <a:rPr lang="en-US" dirty="0"/>
              <a:t> </a:t>
            </a:r>
            <a:r>
              <a:rPr lang="en-US" b="1" dirty="0" err="1" smtClean="0"/>
              <a:t>ReportSQL</a:t>
            </a:r>
            <a:r>
              <a:rPr lang="en-US" dirty="0" smtClean="0"/>
              <a:t>, </a:t>
            </a:r>
            <a:r>
              <a:rPr lang="en-US" dirty="0" err="1"/>
              <a:t>chọn</a:t>
            </a:r>
            <a:r>
              <a:rPr lang="en-US" dirty="0"/>
              <a:t> </a:t>
            </a:r>
            <a:r>
              <a:rPr lang="en-US" b="1" dirty="0"/>
              <a:t>Create </a:t>
            </a:r>
            <a:r>
              <a:rPr lang="en-US" b="1" dirty="0" smtClean="0"/>
              <a:t>Group</a:t>
            </a:r>
          </a:p>
          <a:p>
            <a:pPr marL="205763" lvl="1" indent="0">
              <a:buNone/>
            </a:pPr>
            <a:endParaRPr lang="en-US" b="1" kern="0" dirty="0"/>
          </a:p>
        </p:txBody>
      </p:sp>
      <p:pic>
        <p:nvPicPr>
          <p:cNvPr id="11" name="Picture 10"/>
          <p:cNvPicPr>
            <a:picLocks noChangeAspect="1"/>
          </p:cNvPicPr>
          <p:nvPr/>
        </p:nvPicPr>
        <p:blipFill>
          <a:blip r:embed="rId3"/>
          <a:stretch>
            <a:fillRect/>
          </a:stretch>
        </p:blipFill>
        <p:spPr>
          <a:xfrm>
            <a:off x="4788030" y="2564880"/>
            <a:ext cx="4114800" cy="2238375"/>
          </a:xfrm>
          <a:prstGeom prst="rect">
            <a:avLst/>
          </a:prstGeom>
        </p:spPr>
      </p:pic>
      <p:sp>
        <p:nvSpPr>
          <p:cNvPr id="12" name="Rectangle 11"/>
          <p:cNvSpPr/>
          <p:nvPr/>
        </p:nvSpPr>
        <p:spPr bwMode="auto">
          <a:xfrm>
            <a:off x="1826546" y="5661310"/>
            <a:ext cx="9361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13" name="Rectangle 12"/>
          <p:cNvSpPr/>
          <p:nvPr/>
        </p:nvSpPr>
        <p:spPr bwMode="auto">
          <a:xfrm>
            <a:off x="7020340" y="4398296"/>
            <a:ext cx="9361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3841988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a:t>
            </a:r>
            <a:r>
              <a:rPr lang="en-US" dirty="0" smtClean="0"/>
              <a:t>SQL</a:t>
            </a:r>
            <a:endParaRPr lang="en-US" dirty="0"/>
          </a:p>
        </p:txBody>
      </p:sp>
      <p:pic>
        <p:nvPicPr>
          <p:cNvPr id="5" name="Content Placeholder 4"/>
          <p:cNvPicPr>
            <a:picLocks noGrp="1" noChangeAspect="1"/>
          </p:cNvPicPr>
          <p:nvPr>
            <p:ph idx="1"/>
          </p:nvPr>
        </p:nvPicPr>
        <p:blipFill>
          <a:blip r:embed="rId2"/>
          <a:stretch>
            <a:fillRect/>
          </a:stretch>
        </p:blipFill>
        <p:spPr>
          <a:xfrm>
            <a:off x="573005" y="980660"/>
            <a:ext cx="7953375" cy="4476750"/>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43</a:t>
            </a:fld>
            <a:endParaRPr lang="en-US" altLang="ja-JP"/>
          </a:p>
        </p:txBody>
      </p:sp>
      <p:sp>
        <p:nvSpPr>
          <p:cNvPr id="6" name="Rectangle 5"/>
          <p:cNvSpPr/>
          <p:nvPr/>
        </p:nvSpPr>
        <p:spPr bwMode="auto">
          <a:xfrm>
            <a:off x="395420" y="3075014"/>
            <a:ext cx="8281150" cy="64202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395420" y="4731245"/>
            <a:ext cx="8281150" cy="64202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865237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1247463" y="1340710"/>
            <a:ext cx="6653836" cy="4907690"/>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44</a:t>
            </a:fld>
            <a:endParaRPr lang="en-US" altLang="ja-JP"/>
          </a:p>
        </p:txBody>
      </p:sp>
      <p:sp>
        <p:nvSpPr>
          <p:cNvPr id="7" name="Rectangle 6"/>
          <p:cNvSpPr/>
          <p:nvPr/>
        </p:nvSpPr>
        <p:spPr bwMode="auto">
          <a:xfrm>
            <a:off x="6269795" y="2132820"/>
            <a:ext cx="648467" cy="51824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8" name="Straight Arrow Connector 7"/>
          <p:cNvCxnSpPr>
            <a:stCxn id="7" idx="1"/>
          </p:cNvCxnSpPr>
          <p:nvPr/>
        </p:nvCxnSpPr>
        <p:spPr bwMode="auto">
          <a:xfrm flipH="1">
            <a:off x="5708497" y="2391942"/>
            <a:ext cx="561298" cy="142820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9" name="Rectangle 8"/>
          <p:cNvSpPr/>
          <p:nvPr/>
        </p:nvSpPr>
        <p:spPr bwMode="auto">
          <a:xfrm>
            <a:off x="7088344" y="5974157"/>
            <a:ext cx="936130" cy="388929"/>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0" name="Straight Arrow Connector 9"/>
          <p:cNvCxnSpPr>
            <a:stCxn id="9" idx="1"/>
          </p:cNvCxnSpPr>
          <p:nvPr/>
        </p:nvCxnSpPr>
        <p:spPr bwMode="auto">
          <a:xfrm flipH="1" flipV="1">
            <a:off x="5708497" y="3820142"/>
            <a:ext cx="1379847" cy="234848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5" name="Content Placeholder 2"/>
          <p:cNvSpPr txBox="1">
            <a:spLocks/>
          </p:cNvSpPr>
          <p:nvPr/>
        </p:nvSpPr>
        <p:spPr bwMode="auto">
          <a:xfrm>
            <a:off x="107380" y="764631"/>
            <a:ext cx="9005887" cy="461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Kéo</a:t>
            </a:r>
            <a:r>
              <a:rPr lang="en-US" kern="0" dirty="0" smtClean="0"/>
              <a:t> </a:t>
            </a:r>
            <a:r>
              <a:rPr lang="en-US" kern="0" dirty="0" err="1" smtClean="0"/>
              <a:t>thả</a:t>
            </a:r>
            <a:r>
              <a:rPr lang="en-US" kern="0" dirty="0" smtClean="0"/>
              <a:t> </a:t>
            </a:r>
            <a:r>
              <a:rPr lang="en-US" kern="0" dirty="0" err="1" smtClean="0"/>
              <a:t>Rectance</a:t>
            </a:r>
            <a:r>
              <a:rPr lang="en-US" kern="0" dirty="0" smtClean="0"/>
              <a:t> </a:t>
            </a:r>
            <a:r>
              <a:rPr lang="en-US" kern="0" dirty="0" err="1" smtClean="0"/>
              <a:t>vao</a:t>
            </a:r>
            <a:r>
              <a:rPr lang="en-US" kern="0" dirty="0" smtClean="0"/>
              <a:t> </a:t>
            </a:r>
            <a:r>
              <a:rPr lang="en-US" kern="0" dirty="0" err="1" smtClean="0"/>
              <a:t>khung</a:t>
            </a:r>
            <a:r>
              <a:rPr lang="en-US" kern="0" dirty="0" smtClean="0"/>
              <a:t> Branch Group </a:t>
            </a:r>
            <a:r>
              <a:rPr lang="en-US" kern="0" dirty="0" err="1" smtClean="0"/>
              <a:t>vừa</a:t>
            </a:r>
            <a:r>
              <a:rPr lang="en-US" kern="0" dirty="0" smtClean="0"/>
              <a:t> </a:t>
            </a:r>
            <a:r>
              <a:rPr lang="en-US" kern="0" dirty="0" err="1" smtClean="0"/>
              <a:t>tạo</a:t>
            </a:r>
            <a:r>
              <a:rPr lang="en-US" kern="0" dirty="0" smtClean="0"/>
              <a:t> </a:t>
            </a:r>
            <a:r>
              <a:rPr lang="en-US" kern="0" dirty="0" err="1" smtClean="0"/>
              <a:t>và</a:t>
            </a:r>
            <a:r>
              <a:rPr lang="en-US" kern="0" dirty="0" smtClean="0"/>
              <a:t> </a:t>
            </a:r>
            <a:r>
              <a:rPr lang="en-US" kern="0" dirty="0" err="1" smtClean="0"/>
              <a:t>chỉnh</a:t>
            </a:r>
            <a:r>
              <a:rPr lang="en-US" kern="0" dirty="0" smtClean="0"/>
              <a:t> </a:t>
            </a:r>
            <a:r>
              <a:rPr lang="en-US" kern="0" dirty="0" err="1" smtClean="0"/>
              <a:t>kích</a:t>
            </a:r>
            <a:r>
              <a:rPr lang="en-US" kern="0" dirty="0" smtClean="0"/>
              <a:t> </a:t>
            </a:r>
            <a:r>
              <a:rPr lang="en-US" kern="0" dirty="0" err="1" smtClean="0"/>
              <a:t>thước</a:t>
            </a:r>
            <a:r>
              <a:rPr lang="en-US" kern="0" dirty="0" smtClean="0"/>
              <a:t>, </a:t>
            </a:r>
            <a:r>
              <a:rPr lang="en-US" kern="0" dirty="0" err="1" smtClean="0"/>
              <a:t>màu</a:t>
            </a:r>
            <a:endParaRPr lang="en-US" b="1" kern="0" dirty="0"/>
          </a:p>
        </p:txBody>
      </p:sp>
    </p:spTree>
    <p:extLst>
      <p:ext uri="{BB962C8B-B14F-4D97-AF65-F5344CB8AC3E}">
        <p14:creationId xmlns:p14="http://schemas.microsoft.com/office/powerpoint/2010/main" val="32944109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smtClean="0"/>
              <a:t>Kéo</a:t>
            </a:r>
            <a:r>
              <a:rPr lang="en-US" dirty="0" smtClean="0"/>
              <a:t> </a:t>
            </a:r>
            <a:r>
              <a:rPr lang="en-US" dirty="0" err="1" smtClean="0"/>
              <a:t>thả</a:t>
            </a:r>
            <a:r>
              <a:rPr lang="en-US" dirty="0"/>
              <a:t> field: </a:t>
            </a:r>
            <a:r>
              <a:rPr lang="en-US" dirty="0" err="1"/>
              <a:t>Open_Branch_Id</a:t>
            </a:r>
            <a:r>
              <a:rPr lang="en-US" dirty="0"/>
              <a:t> </a:t>
            </a:r>
            <a:r>
              <a:rPr lang="en-US" dirty="0" err="1"/>
              <a:t>và</a:t>
            </a:r>
            <a:r>
              <a:rPr lang="en-US" dirty="0"/>
              <a:t> </a:t>
            </a:r>
            <a:r>
              <a:rPr lang="en-US" dirty="0" err="1"/>
              <a:t>Branch_Name</a:t>
            </a:r>
            <a:r>
              <a:rPr lang="en-US" dirty="0"/>
              <a:t> </a:t>
            </a:r>
            <a:r>
              <a:rPr lang="en-US" dirty="0" err="1"/>
              <a:t>vào</a:t>
            </a:r>
            <a:r>
              <a:rPr lang="en-US" dirty="0"/>
              <a:t> Rectangle </a:t>
            </a:r>
            <a:r>
              <a:rPr lang="en-US" dirty="0" err="1"/>
              <a:t>trên</a:t>
            </a:r>
            <a:r>
              <a:rPr lang="en-US" dirty="0"/>
              <a:t> </a:t>
            </a:r>
            <a:r>
              <a:rPr lang="en-US" dirty="0" err="1" smtClean="0"/>
              <a:t>khối</a:t>
            </a:r>
            <a:r>
              <a:rPr lang="en-US" dirty="0"/>
              <a:t> Branch Group Header </a:t>
            </a:r>
            <a:r>
              <a:rPr lang="en-US" dirty="0" smtClean="0"/>
              <a:t>1</a:t>
            </a:r>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45</a:t>
            </a:fld>
            <a:endParaRPr lang="en-US" altLang="ja-JP"/>
          </a:p>
        </p:txBody>
      </p:sp>
      <p:pic>
        <p:nvPicPr>
          <p:cNvPr id="5" name="Picture 4"/>
          <p:cNvPicPr>
            <a:picLocks noChangeAspect="1"/>
          </p:cNvPicPr>
          <p:nvPr/>
        </p:nvPicPr>
        <p:blipFill>
          <a:blip r:embed="rId2"/>
          <a:stretch>
            <a:fillRect/>
          </a:stretch>
        </p:blipFill>
        <p:spPr>
          <a:xfrm>
            <a:off x="6648450" y="1538288"/>
            <a:ext cx="2495550" cy="3228975"/>
          </a:xfrm>
          <a:prstGeom prst="rect">
            <a:avLst/>
          </a:prstGeom>
        </p:spPr>
      </p:pic>
      <p:pic>
        <p:nvPicPr>
          <p:cNvPr id="6" name="Picture 5"/>
          <p:cNvPicPr>
            <a:picLocks noChangeAspect="1"/>
          </p:cNvPicPr>
          <p:nvPr/>
        </p:nvPicPr>
        <p:blipFill>
          <a:blip r:embed="rId3"/>
          <a:stretch>
            <a:fillRect/>
          </a:stretch>
        </p:blipFill>
        <p:spPr>
          <a:xfrm>
            <a:off x="323410" y="1453768"/>
            <a:ext cx="5976830" cy="2419350"/>
          </a:xfrm>
          <a:prstGeom prst="rect">
            <a:avLst/>
          </a:prstGeom>
        </p:spPr>
      </p:pic>
      <p:sp>
        <p:nvSpPr>
          <p:cNvPr id="7" name="Rectangle 6"/>
          <p:cNvSpPr/>
          <p:nvPr/>
        </p:nvSpPr>
        <p:spPr bwMode="auto">
          <a:xfrm>
            <a:off x="683460" y="2644563"/>
            <a:ext cx="1080150" cy="424387"/>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8" name="Straight Arrow Connector 7"/>
          <p:cNvCxnSpPr>
            <a:stCxn id="7" idx="0"/>
          </p:cNvCxnSpPr>
          <p:nvPr/>
        </p:nvCxnSpPr>
        <p:spPr bwMode="auto">
          <a:xfrm flipV="1">
            <a:off x="1223535" y="1916791"/>
            <a:ext cx="1260175" cy="727772"/>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pic>
        <p:nvPicPr>
          <p:cNvPr id="14" name="Picture 13"/>
          <p:cNvPicPr>
            <a:picLocks noChangeAspect="1"/>
          </p:cNvPicPr>
          <p:nvPr/>
        </p:nvPicPr>
        <p:blipFill>
          <a:blip r:embed="rId4"/>
          <a:stretch>
            <a:fillRect/>
          </a:stretch>
        </p:blipFill>
        <p:spPr>
          <a:xfrm>
            <a:off x="450612" y="4548103"/>
            <a:ext cx="5688790" cy="1543050"/>
          </a:xfrm>
          <a:prstGeom prst="rect">
            <a:avLst/>
          </a:prstGeom>
        </p:spPr>
      </p:pic>
      <p:sp>
        <p:nvSpPr>
          <p:cNvPr id="15" name="Rectangle 14"/>
          <p:cNvSpPr/>
          <p:nvPr/>
        </p:nvSpPr>
        <p:spPr bwMode="auto">
          <a:xfrm>
            <a:off x="7068288" y="4293290"/>
            <a:ext cx="1080150" cy="424387"/>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2659373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smtClean="0"/>
              <a:t>Tạo</a:t>
            </a:r>
            <a:r>
              <a:rPr lang="en-US" dirty="0" smtClean="0"/>
              <a:t> group Customer </a:t>
            </a:r>
            <a:r>
              <a:rPr lang="en-US" dirty="0" err="1" smtClean="0"/>
              <a:t>tương</a:t>
            </a:r>
            <a:r>
              <a:rPr lang="en-US" dirty="0" smtClean="0"/>
              <a:t> </a:t>
            </a:r>
            <a:r>
              <a:rPr lang="en-US" dirty="0" err="1" smtClean="0"/>
              <a:t>tự</a:t>
            </a:r>
            <a:r>
              <a:rPr lang="en-US" dirty="0" smtClean="0"/>
              <a:t> </a:t>
            </a:r>
            <a:r>
              <a:rPr lang="en-US" dirty="0" err="1" smtClean="0"/>
              <a:t>như</a:t>
            </a:r>
            <a:r>
              <a:rPr lang="en-US" dirty="0" smtClean="0"/>
              <a:t> Group Branch (</a:t>
            </a:r>
            <a:r>
              <a:rPr lang="en-US" dirty="0" err="1" smtClean="0"/>
              <a:t>chọn</a:t>
            </a:r>
            <a:r>
              <a:rPr lang="en-US" dirty="0" smtClean="0"/>
              <a:t> </a:t>
            </a:r>
            <a:r>
              <a:rPr lang="en-US" dirty="0" err="1" smtClean="0"/>
              <a:t>Cust_Id</a:t>
            </a:r>
            <a:r>
              <a:rPr lang="en-US" dirty="0" smtClean="0"/>
              <a:t> </a:t>
            </a:r>
            <a:r>
              <a:rPr lang="en-US" dirty="0" err="1" smtClean="0"/>
              <a:t>thay</a:t>
            </a:r>
            <a:r>
              <a:rPr lang="en-US" dirty="0" smtClean="0"/>
              <a:t> </a:t>
            </a:r>
            <a:r>
              <a:rPr lang="en-US" dirty="0" err="1" smtClean="0"/>
              <a:t>vì</a:t>
            </a:r>
            <a:r>
              <a:rPr lang="en-US" dirty="0" smtClean="0"/>
              <a:t> </a:t>
            </a:r>
            <a:r>
              <a:rPr lang="en-US" dirty="0" err="1" smtClean="0"/>
              <a:t>Open_Branch_Id</a:t>
            </a:r>
            <a:r>
              <a:rPr lang="en-US" dirty="0" smtClean="0"/>
              <a:t>). </a:t>
            </a:r>
            <a:r>
              <a:rPr lang="en-US" dirty="0" err="1" smtClean="0"/>
              <a:t>Tạo</a:t>
            </a:r>
            <a:r>
              <a:rPr lang="en-US" dirty="0" smtClean="0"/>
              <a:t> </a:t>
            </a:r>
            <a:r>
              <a:rPr lang="en-US" dirty="0"/>
              <a:t>Rectangle </a:t>
            </a:r>
            <a:r>
              <a:rPr lang="en-US" dirty="0" err="1"/>
              <a:t>trên</a:t>
            </a:r>
            <a:r>
              <a:rPr lang="en-US" dirty="0"/>
              <a:t> </a:t>
            </a:r>
            <a:r>
              <a:rPr lang="en-US" dirty="0" err="1"/>
              <a:t>khối</a:t>
            </a:r>
            <a:r>
              <a:rPr lang="en-US" dirty="0"/>
              <a:t> </a:t>
            </a:r>
            <a:r>
              <a:rPr lang="en-US" dirty="0" smtClean="0"/>
              <a:t>Customer Group header 1. </a:t>
            </a:r>
            <a:r>
              <a:rPr lang="en-US" dirty="0" err="1" smtClean="0"/>
              <a:t>Kéo</a:t>
            </a:r>
            <a:r>
              <a:rPr lang="en-US" dirty="0" smtClean="0"/>
              <a:t> </a:t>
            </a:r>
            <a:r>
              <a:rPr lang="en-US" dirty="0" err="1"/>
              <a:t>thả</a:t>
            </a:r>
            <a:r>
              <a:rPr lang="en-US" dirty="0"/>
              <a:t> field: </a:t>
            </a:r>
            <a:r>
              <a:rPr lang="en-US" dirty="0" err="1"/>
              <a:t>Cust_ID</a:t>
            </a:r>
            <a:r>
              <a:rPr lang="en-US" dirty="0"/>
              <a:t> </a:t>
            </a:r>
            <a:r>
              <a:rPr lang="en-US" dirty="0" err="1"/>
              <a:t>vào</a:t>
            </a:r>
            <a:r>
              <a:rPr lang="en-US" dirty="0"/>
              <a:t> Rectangle </a:t>
            </a:r>
            <a:r>
              <a:rPr lang="en-US" dirty="0" err="1" smtClean="0"/>
              <a:t>vừa</a:t>
            </a:r>
            <a:r>
              <a:rPr lang="en-US" dirty="0" smtClean="0"/>
              <a:t> </a:t>
            </a:r>
            <a:r>
              <a:rPr lang="en-US" dirty="0" err="1"/>
              <a:t>tạo</a:t>
            </a:r>
            <a:r>
              <a:rPr lang="en-US" dirty="0"/>
              <a:t> </a:t>
            </a:r>
            <a:r>
              <a:rPr lang="en-US" dirty="0" err="1"/>
              <a:t>ra.</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46</a:t>
            </a:fld>
            <a:endParaRPr lang="en-US" altLang="ja-JP"/>
          </a:p>
        </p:txBody>
      </p:sp>
      <p:pic>
        <p:nvPicPr>
          <p:cNvPr id="5" name="Picture 4"/>
          <p:cNvPicPr>
            <a:picLocks noChangeAspect="1"/>
          </p:cNvPicPr>
          <p:nvPr/>
        </p:nvPicPr>
        <p:blipFill>
          <a:blip r:embed="rId2"/>
          <a:stretch>
            <a:fillRect/>
          </a:stretch>
        </p:blipFill>
        <p:spPr>
          <a:xfrm>
            <a:off x="600074" y="2009774"/>
            <a:ext cx="8204083" cy="2931435"/>
          </a:xfrm>
          <a:prstGeom prst="rect">
            <a:avLst/>
          </a:prstGeom>
        </p:spPr>
      </p:pic>
      <p:sp>
        <p:nvSpPr>
          <p:cNvPr id="6" name="Rectangle 5"/>
          <p:cNvSpPr/>
          <p:nvPr/>
        </p:nvSpPr>
        <p:spPr bwMode="auto">
          <a:xfrm>
            <a:off x="971108" y="4049647"/>
            <a:ext cx="1152552" cy="387493"/>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0"/>
          </p:cNvCxnSpPr>
          <p:nvPr/>
        </p:nvCxnSpPr>
        <p:spPr bwMode="auto">
          <a:xfrm flipV="1">
            <a:off x="1547384" y="3068951"/>
            <a:ext cx="4032756" cy="980696"/>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22647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vi-VN" dirty="0"/>
              <a:t> </a:t>
            </a:r>
            <a:r>
              <a:rPr lang="en-US" dirty="0" smtClean="0"/>
              <a:t>K</a:t>
            </a:r>
            <a:r>
              <a:rPr lang="vi-VN" dirty="0" smtClean="0"/>
              <a:t>éo </a:t>
            </a:r>
            <a:r>
              <a:rPr lang="vi-VN" dirty="0"/>
              <a:t>thả lần lượt các </a:t>
            </a:r>
            <a:r>
              <a:rPr lang="vi-VN" dirty="0" smtClean="0"/>
              <a:t>field</a:t>
            </a:r>
            <a:r>
              <a:rPr lang="vi-VN" dirty="0"/>
              <a:t> Account_Id, Product_Cd, Avail_Balance vào vùng "Detail </a:t>
            </a:r>
            <a:r>
              <a:rPr lang="vi-VN" dirty="0" smtClean="0"/>
              <a:t>1“</a:t>
            </a:r>
            <a:r>
              <a:rPr lang="en-US" dirty="0" smtClean="0"/>
              <a:t>. 	</a:t>
            </a:r>
          </a:p>
          <a:p>
            <a:pPr marL="0" indent="0">
              <a:buNone/>
            </a:pPr>
            <a:r>
              <a:rPr lang="en-US" dirty="0"/>
              <a:t>	</a:t>
            </a:r>
            <a:r>
              <a:rPr lang="en-US" dirty="0" err="1" smtClean="0"/>
              <a:t>Tiêu</a:t>
            </a:r>
            <a:r>
              <a:rPr lang="en-US" dirty="0" smtClean="0"/>
              <a:t> </a:t>
            </a:r>
            <a:r>
              <a:rPr lang="en-US" dirty="0" err="1" smtClean="0"/>
              <a:t>đề</a:t>
            </a:r>
            <a:r>
              <a:rPr lang="en-US" dirty="0" smtClean="0"/>
              <a:t> </a:t>
            </a:r>
            <a:r>
              <a:rPr lang="en-US" dirty="0" err="1" smtClean="0"/>
              <a:t>được</a:t>
            </a:r>
            <a:r>
              <a:rPr lang="en-US" dirty="0" smtClean="0"/>
              <a:t> </a:t>
            </a:r>
            <a:r>
              <a:rPr lang="en-US" dirty="0" err="1" smtClean="0"/>
              <a:t>kéo</a:t>
            </a:r>
            <a:r>
              <a:rPr lang="en-US" dirty="0" smtClean="0"/>
              <a:t> </a:t>
            </a:r>
            <a:r>
              <a:rPr lang="en-US" dirty="0" err="1" smtClean="0"/>
              <a:t>thả</a:t>
            </a:r>
            <a:r>
              <a:rPr lang="en-US" dirty="0" smtClean="0"/>
              <a:t> </a:t>
            </a:r>
            <a:r>
              <a:rPr lang="en-US" dirty="0" err="1" smtClean="0"/>
              <a:t>từ</a:t>
            </a:r>
            <a:r>
              <a:rPr lang="en-US" dirty="0" smtClean="0"/>
              <a:t> static text  		</a:t>
            </a:r>
            <a:r>
              <a:rPr lang="en-US" dirty="0" err="1" smtClean="0"/>
              <a:t>Tiêu</a:t>
            </a:r>
            <a:r>
              <a:rPr lang="en-US" dirty="0" smtClean="0"/>
              <a:t> </a:t>
            </a:r>
            <a:r>
              <a:rPr lang="en-US" dirty="0" err="1" smtClean="0"/>
              <a:t>đề</a:t>
            </a:r>
            <a:r>
              <a:rPr lang="en-US" dirty="0" smtClean="0"/>
              <a:t> </a:t>
            </a:r>
            <a:r>
              <a:rPr lang="en-US" dirty="0" err="1" smtClean="0"/>
              <a:t>được</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tạo</a:t>
            </a:r>
            <a:r>
              <a:rPr lang="en-US" dirty="0" smtClean="0"/>
              <a:t> </a:t>
            </a:r>
            <a:r>
              <a:rPr lang="en-US" dirty="0" err="1" smtClean="0"/>
              <a:t>ra</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47</a:t>
            </a:fld>
            <a:endParaRPr lang="en-US" altLang="ja-JP"/>
          </a:p>
        </p:txBody>
      </p:sp>
      <p:pic>
        <p:nvPicPr>
          <p:cNvPr id="5" name="Picture 4"/>
          <p:cNvPicPr>
            <a:picLocks noChangeAspect="1"/>
          </p:cNvPicPr>
          <p:nvPr/>
        </p:nvPicPr>
        <p:blipFill>
          <a:blip r:embed="rId2"/>
          <a:stretch>
            <a:fillRect/>
          </a:stretch>
        </p:blipFill>
        <p:spPr>
          <a:xfrm>
            <a:off x="71437" y="2577500"/>
            <a:ext cx="8893173" cy="3371850"/>
          </a:xfrm>
          <a:prstGeom prst="rect">
            <a:avLst/>
          </a:prstGeom>
        </p:spPr>
      </p:pic>
      <p:sp>
        <p:nvSpPr>
          <p:cNvPr id="6" name="Rectangle 5"/>
          <p:cNvSpPr/>
          <p:nvPr/>
        </p:nvSpPr>
        <p:spPr bwMode="auto">
          <a:xfrm>
            <a:off x="251400" y="5398606"/>
            <a:ext cx="1224170" cy="55074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0"/>
          </p:cNvCxnSpPr>
          <p:nvPr/>
        </p:nvCxnSpPr>
        <p:spPr bwMode="auto">
          <a:xfrm flipV="1">
            <a:off x="863485" y="4695486"/>
            <a:ext cx="5220725" cy="70312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p:nvPr/>
        </p:nvCxnSpPr>
        <p:spPr bwMode="auto">
          <a:xfrm flipH="1" flipV="1">
            <a:off x="6948330" y="1988800"/>
            <a:ext cx="360050" cy="906437"/>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pic>
        <p:nvPicPr>
          <p:cNvPr id="8" name="Picture 7"/>
          <p:cNvPicPr>
            <a:picLocks noChangeAspect="1"/>
          </p:cNvPicPr>
          <p:nvPr/>
        </p:nvPicPr>
        <p:blipFill>
          <a:blip r:embed="rId3"/>
          <a:stretch>
            <a:fillRect/>
          </a:stretch>
        </p:blipFill>
        <p:spPr>
          <a:xfrm>
            <a:off x="2195670" y="2991814"/>
            <a:ext cx="3960550" cy="269951"/>
          </a:xfrm>
          <a:prstGeom prst="rect">
            <a:avLst/>
          </a:prstGeom>
        </p:spPr>
      </p:pic>
      <p:sp>
        <p:nvSpPr>
          <p:cNvPr id="9" name="Rectangle 8"/>
          <p:cNvSpPr/>
          <p:nvPr/>
        </p:nvSpPr>
        <p:spPr bwMode="auto">
          <a:xfrm>
            <a:off x="6084210" y="2895235"/>
            <a:ext cx="2736380" cy="40672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2" name="Straight Arrow Connector 11"/>
          <p:cNvCxnSpPr>
            <a:endCxn id="14" idx="3"/>
          </p:cNvCxnSpPr>
          <p:nvPr/>
        </p:nvCxnSpPr>
        <p:spPr bwMode="auto">
          <a:xfrm flipH="1" flipV="1">
            <a:off x="2754173" y="2087877"/>
            <a:ext cx="578005" cy="83059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3" name="Rectangle 12"/>
          <p:cNvSpPr/>
          <p:nvPr/>
        </p:nvSpPr>
        <p:spPr bwMode="auto">
          <a:xfrm>
            <a:off x="2108007" y="2918465"/>
            <a:ext cx="3863487" cy="406724"/>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14" name="Picture 13"/>
          <p:cNvPicPr>
            <a:picLocks noChangeAspect="1"/>
          </p:cNvPicPr>
          <p:nvPr/>
        </p:nvPicPr>
        <p:blipFill>
          <a:blip r:embed="rId4"/>
          <a:stretch>
            <a:fillRect/>
          </a:stretch>
        </p:blipFill>
        <p:spPr>
          <a:xfrm>
            <a:off x="1637166" y="1833369"/>
            <a:ext cx="1117007" cy="509016"/>
          </a:xfrm>
          <a:prstGeom prst="rect">
            <a:avLst/>
          </a:prstGeom>
        </p:spPr>
      </p:pic>
    </p:spTree>
    <p:extLst>
      <p:ext uri="{BB962C8B-B14F-4D97-AF65-F5344CB8AC3E}">
        <p14:creationId xmlns:p14="http://schemas.microsoft.com/office/powerpoint/2010/main" val="2240624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a:t>K</a:t>
            </a:r>
            <a:r>
              <a:rPr lang="en-US" dirty="0" err="1" smtClean="0"/>
              <a:t>éo</a:t>
            </a:r>
            <a:r>
              <a:rPr lang="en-US" dirty="0" smtClean="0"/>
              <a:t> </a:t>
            </a:r>
            <a:r>
              <a:rPr lang="en-US" dirty="0" err="1"/>
              <a:t>thả</a:t>
            </a:r>
            <a:r>
              <a:rPr lang="en-US" dirty="0"/>
              <a:t> </a:t>
            </a:r>
            <a:r>
              <a:rPr lang="en-US" dirty="0" err="1"/>
              <a:t>trường</a:t>
            </a:r>
            <a:r>
              <a:rPr lang="en-US" dirty="0"/>
              <a:t> (Field): AVAIL_BALANCE </a:t>
            </a:r>
            <a:r>
              <a:rPr lang="en-US" dirty="0" err="1"/>
              <a:t>vào</a:t>
            </a:r>
            <a:r>
              <a:rPr lang="en-US" dirty="0"/>
              <a:t> </a:t>
            </a:r>
            <a:r>
              <a:rPr lang="en-US" dirty="0" smtClean="0"/>
              <a:t>Customer </a:t>
            </a:r>
            <a:r>
              <a:rPr lang="en-US" dirty="0"/>
              <a:t>Group Footer </a:t>
            </a:r>
            <a:r>
              <a:rPr lang="en-US" dirty="0" smtClean="0"/>
              <a:t>1 </a:t>
            </a:r>
            <a:r>
              <a:rPr lang="en-US" dirty="0"/>
              <a:t>&amp; </a:t>
            </a:r>
            <a:r>
              <a:rPr lang="en-US" dirty="0" smtClean="0"/>
              <a:t>Branch </a:t>
            </a:r>
            <a:r>
              <a:rPr lang="en-US" dirty="0"/>
              <a:t>Group Footer </a:t>
            </a:r>
            <a:r>
              <a:rPr lang="en-US" dirty="0" smtClean="0"/>
              <a:t>1</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48</a:t>
            </a:fld>
            <a:endParaRPr lang="en-US" altLang="ja-JP"/>
          </a:p>
        </p:txBody>
      </p:sp>
      <p:pic>
        <p:nvPicPr>
          <p:cNvPr id="5" name="Picture 4"/>
          <p:cNvPicPr>
            <a:picLocks noChangeAspect="1"/>
          </p:cNvPicPr>
          <p:nvPr/>
        </p:nvPicPr>
        <p:blipFill>
          <a:blip r:embed="rId2"/>
          <a:stretch>
            <a:fillRect/>
          </a:stretch>
        </p:blipFill>
        <p:spPr>
          <a:xfrm>
            <a:off x="71438" y="1412720"/>
            <a:ext cx="9005887" cy="4626702"/>
          </a:xfrm>
          <a:prstGeom prst="rect">
            <a:avLst/>
          </a:prstGeom>
        </p:spPr>
      </p:pic>
      <p:sp>
        <p:nvSpPr>
          <p:cNvPr id="6" name="Rectangle 5"/>
          <p:cNvSpPr/>
          <p:nvPr/>
        </p:nvSpPr>
        <p:spPr bwMode="auto">
          <a:xfrm>
            <a:off x="251400" y="5805330"/>
            <a:ext cx="1224170" cy="275372"/>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0"/>
          </p:cNvCxnSpPr>
          <p:nvPr/>
        </p:nvCxnSpPr>
        <p:spPr bwMode="auto">
          <a:xfrm flipV="1">
            <a:off x="863485" y="5229250"/>
            <a:ext cx="7092985" cy="57608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cxnSp>
        <p:nvCxnSpPr>
          <p:cNvPr id="10" name="Straight Arrow Connector 9"/>
          <p:cNvCxnSpPr>
            <a:stCxn id="6" idx="0"/>
          </p:cNvCxnSpPr>
          <p:nvPr/>
        </p:nvCxnSpPr>
        <p:spPr bwMode="auto">
          <a:xfrm flipV="1">
            <a:off x="863485" y="4797190"/>
            <a:ext cx="7020975" cy="1008140"/>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78560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Môi</a:t>
            </a:r>
            <a:r>
              <a:rPr lang="en-US" dirty="0" smtClean="0"/>
              <a:t> </a:t>
            </a:r>
            <a:r>
              <a:rPr lang="en-US" dirty="0" err="1" smtClean="0"/>
              <a:t>trường</a:t>
            </a:r>
            <a:endParaRPr lang="en-US" dirty="0"/>
          </a:p>
        </p:txBody>
      </p:sp>
      <p:sp>
        <p:nvSpPr>
          <p:cNvPr id="3" name="Content Placeholder 2"/>
          <p:cNvSpPr>
            <a:spLocks noGrp="1"/>
          </p:cNvSpPr>
          <p:nvPr>
            <p:ph idx="1"/>
          </p:nvPr>
        </p:nvSpPr>
        <p:spPr/>
        <p:txBody>
          <a:bodyPr/>
          <a:lstStyle/>
          <a:p>
            <a:r>
              <a:rPr lang="en-US" dirty="0" smtClean="0"/>
              <a:t>Java 8</a:t>
            </a:r>
          </a:p>
          <a:p>
            <a:r>
              <a:rPr lang="en-US" dirty="0"/>
              <a:t>IDM </a:t>
            </a:r>
            <a:r>
              <a:rPr lang="en-US" dirty="0" smtClean="0"/>
              <a:t>Eclipse 2020-03</a:t>
            </a:r>
          </a:p>
          <a:p>
            <a:r>
              <a:rPr lang="en-US" dirty="0" smtClean="0"/>
              <a:t>Oracle 12C</a:t>
            </a:r>
          </a:p>
          <a:p>
            <a:r>
              <a:rPr lang="en-US" dirty="0" err="1"/>
              <a:t>JasperSoft</a:t>
            </a:r>
            <a:r>
              <a:rPr lang="en-US" dirty="0"/>
              <a:t> </a:t>
            </a:r>
            <a:r>
              <a:rPr lang="en-US" dirty="0" smtClean="0"/>
              <a:t>Studio 6.12.2</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a:t>
            </a:fld>
            <a:endParaRPr lang="en-US" altLang="ja-JP"/>
          </a:p>
        </p:txBody>
      </p:sp>
    </p:spTree>
    <p:extLst>
      <p:ext uri="{BB962C8B-B14F-4D97-AF65-F5344CB8AC3E}">
        <p14:creationId xmlns:p14="http://schemas.microsoft.com/office/powerpoint/2010/main" val="18864355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smtClean="0"/>
              <a:t>Chọn</a:t>
            </a:r>
            <a:r>
              <a:rPr lang="en-US" dirty="0" smtClean="0"/>
              <a:t> Sum, </a:t>
            </a:r>
            <a:r>
              <a:rPr lang="en-US" dirty="0" err="1" smtClean="0"/>
              <a:t>và</a:t>
            </a:r>
            <a:r>
              <a:rPr lang="en-US" dirty="0"/>
              <a:t> </a:t>
            </a:r>
            <a:r>
              <a:rPr lang="en-US" dirty="0" err="1" smtClean="0"/>
              <a:t>có</a:t>
            </a:r>
            <a:r>
              <a:rPr lang="en-US" dirty="0" smtClean="0"/>
              <a:t> </a:t>
            </a:r>
            <a:r>
              <a:rPr lang="en-US" dirty="0" err="1" smtClean="0"/>
              <a:t>thể</a:t>
            </a:r>
            <a:r>
              <a:rPr lang="en-US" dirty="0" smtClean="0"/>
              <a:t> </a:t>
            </a:r>
            <a:r>
              <a:rPr lang="en-US" dirty="0" err="1" smtClean="0"/>
              <a:t>đổi</a:t>
            </a:r>
            <a:r>
              <a:rPr lang="en-US" dirty="0" smtClean="0"/>
              <a:t> </a:t>
            </a:r>
            <a:r>
              <a:rPr lang="en-US" dirty="0" err="1" smtClean="0"/>
              <a:t>màu</a:t>
            </a:r>
            <a:r>
              <a:rPr lang="en-US" dirty="0" smtClean="0"/>
              <a:t> </a:t>
            </a:r>
            <a:r>
              <a:rPr lang="en-US" dirty="0" err="1" smtClean="0"/>
              <a:t>chữ</a:t>
            </a:r>
            <a:r>
              <a:rPr lang="en-US" dirty="0" smtClean="0"/>
              <a:t> </a:t>
            </a:r>
            <a:r>
              <a:rPr lang="en-US" dirty="0" err="1" smtClean="0"/>
              <a:t>nếu</a:t>
            </a:r>
            <a:r>
              <a:rPr lang="en-US" dirty="0" smtClean="0"/>
              <a:t> </a:t>
            </a:r>
            <a:r>
              <a:rPr lang="en-US" dirty="0" err="1" smtClean="0"/>
              <a:t>muốn</a:t>
            </a:r>
            <a:r>
              <a:rPr lang="en-US" dirty="0" smtClean="0"/>
              <a:t>. </a:t>
            </a:r>
            <a:r>
              <a:rPr lang="en-US" dirty="0" err="1" smtClean="0"/>
              <a:t>Kéo</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49</a:t>
            </a:fld>
            <a:endParaRPr lang="en-US" altLang="ja-JP"/>
          </a:p>
        </p:txBody>
      </p:sp>
      <p:pic>
        <p:nvPicPr>
          <p:cNvPr id="5" name="Picture 4"/>
          <p:cNvPicPr>
            <a:picLocks noChangeAspect="1"/>
          </p:cNvPicPr>
          <p:nvPr/>
        </p:nvPicPr>
        <p:blipFill>
          <a:blip r:embed="rId2"/>
          <a:stretch>
            <a:fillRect/>
          </a:stretch>
        </p:blipFill>
        <p:spPr>
          <a:xfrm>
            <a:off x="6783065" y="1484730"/>
            <a:ext cx="2355154" cy="2724905"/>
          </a:xfrm>
          <a:prstGeom prst="rect">
            <a:avLst/>
          </a:prstGeom>
        </p:spPr>
      </p:pic>
      <p:pic>
        <p:nvPicPr>
          <p:cNvPr id="6" name="Picture 5"/>
          <p:cNvPicPr>
            <a:picLocks noChangeAspect="1"/>
          </p:cNvPicPr>
          <p:nvPr/>
        </p:nvPicPr>
        <p:blipFill>
          <a:blip r:embed="rId3"/>
          <a:stretch>
            <a:fillRect/>
          </a:stretch>
        </p:blipFill>
        <p:spPr>
          <a:xfrm>
            <a:off x="100115" y="1484730"/>
            <a:ext cx="6420534" cy="3390170"/>
          </a:xfrm>
          <a:prstGeom prst="rect">
            <a:avLst/>
          </a:prstGeom>
        </p:spPr>
      </p:pic>
      <p:sp>
        <p:nvSpPr>
          <p:cNvPr id="7" name="Rectangle 6"/>
          <p:cNvSpPr/>
          <p:nvPr/>
        </p:nvSpPr>
        <p:spPr bwMode="auto">
          <a:xfrm>
            <a:off x="4131828" y="4541502"/>
            <a:ext cx="872232" cy="275372"/>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8" name="Straight Arrow Connector 7"/>
          <p:cNvCxnSpPr>
            <a:stCxn id="7" idx="0"/>
          </p:cNvCxnSpPr>
          <p:nvPr/>
        </p:nvCxnSpPr>
        <p:spPr bwMode="auto">
          <a:xfrm flipH="1" flipV="1">
            <a:off x="3707882" y="3284980"/>
            <a:ext cx="860062" cy="1256522"/>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805791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p:txBody>
          <a:bodyPr/>
          <a:lstStyle/>
          <a:p>
            <a:r>
              <a:rPr lang="en-US" dirty="0" err="1" smtClean="0"/>
              <a:t>Chuyển</a:t>
            </a:r>
            <a:r>
              <a:rPr lang="en-US" dirty="0" smtClean="0"/>
              <a:t> sang tab Preview </a:t>
            </a:r>
            <a:r>
              <a:rPr lang="en-US" dirty="0" err="1" smtClean="0"/>
              <a:t>để</a:t>
            </a:r>
            <a:r>
              <a:rPr lang="en-US" dirty="0" smtClean="0"/>
              <a:t> </a:t>
            </a:r>
            <a:r>
              <a:rPr lang="en-US" dirty="0" err="1" smtClean="0"/>
              <a:t>xem</a:t>
            </a:r>
            <a:r>
              <a:rPr lang="en-US" dirty="0" smtClean="0"/>
              <a:t> </a:t>
            </a:r>
            <a:r>
              <a:rPr lang="en-US" dirty="0" err="1" smtClean="0"/>
              <a:t>báo</a:t>
            </a:r>
            <a:r>
              <a:rPr lang="en-US" dirty="0" smtClean="0"/>
              <a:t> </a:t>
            </a:r>
            <a:r>
              <a:rPr lang="en-US" dirty="0" err="1" smtClean="0"/>
              <a:t>cáo</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50</a:t>
            </a:fld>
            <a:endParaRPr lang="en-US" altLang="ja-JP"/>
          </a:p>
        </p:txBody>
      </p:sp>
      <p:pic>
        <p:nvPicPr>
          <p:cNvPr id="6" name="Picture 5"/>
          <p:cNvPicPr>
            <a:picLocks noChangeAspect="1"/>
          </p:cNvPicPr>
          <p:nvPr/>
        </p:nvPicPr>
        <p:blipFill>
          <a:blip r:embed="rId2"/>
          <a:stretch>
            <a:fillRect/>
          </a:stretch>
        </p:blipFill>
        <p:spPr>
          <a:xfrm>
            <a:off x="71439" y="1196690"/>
            <a:ext cx="9019680" cy="4896680"/>
          </a:xfrm>
          <a:prstGeom prst="rect">
            <a:avLst/>
          </a:prstGeom>
        </p:spPr>
      </p:pic>
    </p:spTree>
    <p:extLst>
      <p:ext uri="{BB962C8B-B14F-4D97-AF65-F5344CB8AC3E}">
        <p14:creationId xmlns:p14="http://schemas.microsoft.com/office/powerpoint/2010/main" val="38335690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a:xfrm>
            <a:off x="71438" y="836640"/>
            <a:ext cx="9005887" cy="572230"/>
          </a:xfrm>
        </p:spPr>
        <p:txBody>
          <a:bodyPr/>
          <a:lstStyle/>
          <a:p>
            <a:r>
              <a:rPr lang="en-US" dirty="0" err="1" smtClean="0"/>
              <a:t>Làm</a:t>
            </a:r>
            <a:r>
              <a:rPr lang="en-US" dirty="0" smtClean="0"/>
              <a:t> </a:t>
            </a:r>
            <a:r>
              <a:rPr lang="en-US" dirty="0" err="1" smtClean="0"/>
              <a:t>đẹp</a:t>
            </a:r>
            <a:r>
              <a:rPr lang="en-US" dirty="0" smtClean="0"/>
              <a:t> </a:t>
            </a:r>
            <a:r>
              <a:rPr lang="en-US" dirty="0" err="1" smtClean="0"/>
              <a:t>báo</a:t>
            </a:r>
            <a:r>
              <a:rPr lang="en-US" dirty="0" smtClean="0"/>
              <a:t> </a:t>
            </a:r>
            <a:r>
              <a:rPr lang="en-US" dirty="0" err="1" smtClean="0"/>
              <a:t>cáo</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chọn</a:t>
            </a:r>
            <a:r>
              <a:rPr lang="en-US" dirty="0" smtClean="0"/>
              <a:t> </a:t>
            </a:r>
            <a:r>
              <a:rPr lang="en-US" dirty="0" err="1" smtClean="0"/>
              <a:t>vào</a:t>
            </a:r>
            <a:r>
              <a:rPr lang="en-US" dirty="0" smtClean="0"/>
              <a:t> </a:t>
            </a:r>
            <a:r>
              <a:rPr lang="en-US" dirty="0" err="1" smtClean="0"/>
              <a:t>đặc</a:t>
            </a:r>
            <a:r>
              <a:rPr lang="en-US" dirty="0" smtClean="0"/>
              <a:t> </a:t>
            </a:r>
            <a:r>
              <a:rPr lang="en-US" dirty="0" err="1" smtClean="0"/>
              <a:t>tính</a:t>
            </a:r>
            <a:r>
              <a:rPr lang="en-US" dirty="0" smtClean="0"/>
              <a:t> </a:t>
            </a:r>
            <a:r>
              <a:rPr lang="en-US" dirty="0" err="1" smtClean="0"/>
              <a:t>và</a:t>
            </a:r>
            <a:r>
              <a:rPr lang="en-US" dirty="0" smtClean="0"/>
              <a:t> </a:t>
            </a:r>
            <a:r>
              <a:rPr lang="en-US" dirty="0" err="1" smtClean="0"/>
              <a:t>thay</a:t>
            </a:r>
            <a:r>
              <a:rPr lang="en-US" dirty="0" smtClean="0"/>
              <a:t> </a:t>
            </a:r>
            <a:r>
              <a:rPr lang="en-US" dirty="0" err="1" smtClean="0"/>
              <a:t>đổi</a:t>
            </a:r>
            <a:r>
              <a:rPr lang="en-US" dirty="0" smtClean="0"/>
              <a:t>  properties </a:t>
            </a:r>
            <a:r>
              <a:rPr lang="en-US" dirty="0" err="1" smtClean="0"/>
              <a:t>của</a:t>
            </a:r>
            <a:r>
              <a:rPr lang="en-US" dirty="0" smtClean="0"/>
              <a:t> </a:t>
            </a:r>
            <a:r>
              <a:rPr lang="en-US" dirty="0" err="1" smtClean="0"/>
              <a:t>nó</a:t>
            </a:r>
            <a:r>
              <a:rPr lang="en-US" dirty="0" smtClean="0"/>
              <a:t> </a:t>
            </a:r>
            <a:r>
              <a:rPr lang="en-US" dirty="0" err="1" smtClean="0"/>
              <a:t>trong</a:t>
            </a:r>
            <a:r>
              <a:rPr lang="en-US" dirty="0" smtClean="0"/>
              <a:t> </a:t>
            </a:r>
            <a:r>
              <a:rPr lang="en-US" dirty="0" err="1" smtClean="0"/>
              <a:t>vùng</a:t>
            </a:r>
            <a:r>
              <a:rPr lang="en-US" dirty="0" smtClean="0"/>
              <a:t> properties</a:t>
            </a:r>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51</a:t>
            </a:fld>
            <a:endParaRPr lang="en-US" altLang="ja-JP"/>
          </a:p>
        </p:txBody>
      </p:sp>
      <p:pic>
        <p:nvPicPr>
          <p:cNvPr id="5" name="Picture 4"/>
          <p:cNvPicPr>
            <a:picLocks noChangeAspect="1"/>
          </p:cNvPicPr>
          <p:nvPr/>
        </p:nvPicPr>
        <p:blipFill>
          <a:blip r:embed="rId2"/>
          <a:stretch>
            <a:fillRect/>
          </a:stretch>
        </p:blipFill>
        <p:spPr>
          <a:xfrm>
            <a:off x="41135" y="1484730"/>
            <a:ext cx="9102866" cy="4248590"/>
          </a:xfrm>
          <a:prstGeom prst="rect">
            <a:avLst/>
          </a:prstGeom>
        </p:spPr>
      </p:pic>
      <p:sp>
        <p:nvSpPr>
          <p:cNvPr id="6" name="Rectangle 5"/>
          <p:cNvSpPr/>
          <p:nvPr/>
        </p:nvSpPr>
        <p:spPr bwMode="auto">
          <a:xfrm>
            <a:off x="6946308" y="3356990"/>
            <a:ext cx="2110288" cy="2160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1"/>
            <a:endCxn id="10" idx="2"/>
          </p:cNvCxnSpPr>
          <p:nvPr/>
        </p:nvCxnSpPr>
        <p:spPr bwMode="auto">
          <a:xfrm flipH="1" flipV="1">
            <a:off x="3384452" y="1916790"/>
            <a:ext cx="3561856" cy="1548215"/>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0" name="Rectangle 9"/>
          <p:cNvSpPr/>
          <p:nvPr/>
        </p:nvSpPr>
        <p:spPr bwMode="auto">
          <a:xfrm>
            <a:off x="36604" y="1484730"/>
            <a:ext cx="6695695" cy="43206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pic>
        <p:nvPicPr>
          <p:cNvPr id="17" name="Picture 16"/>
          <p:cNvPicPr>
            <a:picLocks noChangeAspect="1"/>
          </p:cNvPicPr>
          <p:nvPr/>
        </p:nvPicPr>
        <p:blipFill>
          <a:blip r:embed="rId3"/>
          <a:stretch>
            <a:fillRect/>
          </a:stretch>
        </p:blipFill>
        <p:spPr>
          <a:xfrm>
            <a:off x="6623651" y="5915244"/>
            <a:ext cx="2520349" cy="363901"/>
          </a:xfrm>
          <a:prstGeom prst="rect">
            <a:avLst/>
          </a:prstGeom>
        </p:spPr>
      </p:pic>
      <p:sp>
        <p:nvSpPr>
          <p:cNvPr id="18" name="Content Placeholder 2"/>
          <p:cNvSpPr txBox="1">
            <a:spLocks/>
          </p:cNvSpPr>
          <p:nvPr/>
        </p:nvSpPr>
        <p:spPr bwMode="auto">
          <a:xfrm>
            <a:off x="36604" y="5951275"/>
            <a:ext cx="6840950" cy="428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Cách</a:t>
            </a:r>
            <a:r>
              <a:rPr lang="en-US" kern="0" dirty="0" smtClean="0"/>
              <a:t> </a:t>
            </a:r>
            <a:r>
              <a:rPr lang="en-US" kern="0" dirty="0" err="1" smtClean="0"/>
              <a:t>đầu</a:t>
            </a:r>
            <a:r>
              <a:rPr lang="en-US" kern="0" dirty="0" smtClean="0"/>
              <a:t> </a:t>
            </a:r>
            <a:r>
              <a:rPr lang="en-US" kern="0" dirty="0" err="1" smtClean="0"/>
              <a:t>dòng</a:t>
            </a:r>
            <a:r>
              <a:rPr lang="en-US" kern="0" dirty="0" smtClean="0"/>
              <a:t> </a:t>
            </a:r>
            <a:r>
              <a:rPr lang="en-US" kern="0" dirty="0" err="1" smtClean="0"/>
              <a:t>thì</a:t>
            </a:r>
            <a:r>
              <a:rPr lang="en-US" kern="0" dirty="0" smtClean="0"/>
              <a:t> </a:t>
            </a:r>
            <a:r>
              <a:rPr lang="en-US" kern="0" dirty="0" err="1" smtClean="0"/>
              <a:t>chỉnh</a:t>
            </a:r>
            <a:r>
              <a:rPr lang="en-US" kern="0" dirty="0" smtClean="0"/>
              <a:t> First Line indent </a:t>
            </a:r>
            <a:r>
              <a:rPr lang="en-US" kern="0" dirty="0" err="1" smtClean="0"/>
              <a:t>trong</a:t>
            </a:r>
            <a:r>
              <a:rPr lang="en-US" kern="0" dirty="0" smtClean="0"/>
              <a:t> Properties</a:t>
            </a:r>
            <a:endParaRPr lang="en-US" kern="0" dirty="0"/>
          </a:p>
        </p:txBody>
      </p:sp>
    </p:spTree>
    <p:extLst>
      <p:ext uri="{BB962C8B-B14F-4D97-AF65-F5344CB8AC3E}">
        <p14:creationId xmlns:p14="http://schemas.microsoft.com/office/powerpoint/2010/main" val="12703821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sp>
        <p:nvSpPr>
          <p:cNvPr id="3" name="Content Placeholder 2"/>
          <p:cNvSpPr>
            <a:spLocks noGrp="1"/>
          </p:cNvSpPr>
          <p:nvPr>
            <p:ph idx="1"/>
          </p:nvPr>
        </p:nvSpPr>
        <p:spPr>
          <a:xfrm>
            <a:off x="71438" y="836640"/>
            <a:ext cx="9005887" cy="648090"/>
          </a:xfrm>
        </p:spPr>
        <p:txBody>
          <a:bodyPr/>
          <a:lstStyle/>
          <a:p>
            <a:r>
              <a:rPr lang="en-US" dirty="0" err="1" smtClean="0"/>
              <a:t>Chỉnh</a:t>
            </a:r>
            <a:r>
              <a:rPr lang="en-US" dirty="0" smtClean="0"/>
              <a:t> </a:t>
            </a:r>
            <a:r>
              <a:rPr lang="en-US" dirty="0" err="1" smtClean="0"/>
              <a:t>khung</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chọn</a:t>
            </a:r>
            <a:r>
              <a:rPr lang="en-US" dirty="0" smtClean="0"/>
              <a:t> filed </a:t>
            </a:r>
            <a:r>
              <a:rPr lang="en-US" dirty="0" err="1" smtClean="0"/>
              <a:t>và</a:t>
            </a:r>
            <a:r>
              <a:rPr lang="en-US" dirty="0" smtClean="0"/>
              <a:t> </a:t>
            </a:r>
            <a:r>
              <a:rPr lang="en-US" dirty="0" err="1" smtClean="0"/>
              <a:t>chỉnh</a:t>
            </a:r>
            <a:r>
              <a:rPr lang="en-US" dirty="0" smtClean="0"/>
              <a:t> </a:t>
            </a:r>
            <a:r>
              <a:rPr lang="en-US" dirty="0" err="1" smtClean="0"/>
              <a:t>các</a:t>
            </a:r>
            <a:r>
              <a:rPr lang="en-US" dirty="0" smtClean="0"/>
              <a:t> </a:t>
            </a:r>
            <a:r>
              <a:rPr lang="en-US" dirty="0" err="1" smtClean="0"/>
              <a:t>thuộc</a:t>
            </a:r>
            <a:r>
              <a:rPr lang="en-US" dirty="0" smtClean="0"/>
              <a:t> </a:t>
            </a:r>
            <a:r>
              <a:rPr lang="en-US" dirty="0" err="1" smtClean="0"/>
              <a:t>tính</a:t>
            </a:r>
            <a:r>
              <a:rPr lang="en-US" dirty="0" smtClean="0"/>
              <a:t> </a:t>
            </a:r>
            <a:r>
              <a:rPr lang="en-US" dirty="0" err="1" smtClean="0"/>
              <a:t>của</a:t>
            </a:r>
            <a:r>
              <a:rPr lang="en-US" dirty="0" smtClean="0"/>
              <a:t> Border  </a:t>
            </a:r>
            <a:r>
              <a:rPr lang="en-US" dirty="0" err="1" smtClean="0"/>
              <a:t>trong</a:t>
            </a:r>
            <a:r>
              <a:rPr lang="en-US" dirty="0" smtClean="0"/>
              <a:t> Properties</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52</a:t>
            </a:fld>
            <a:endParaRPr lang="en-US" altLang="ja-JP"/>
          </a:p>
        </p:txBody>
      </p:sp>
      <p:pic>
        <p:nvPicPr>
          <p:cNvPr id="5" name="Picture 4"/>
          <p:cNvPicPr>
            <a:picLocks noChangeAspect="1"/>
          </p:cNvPicPr>
          <p:nvPr/>
        </p:nvPicPr>
        <p:blipFill>
          <a:blip r:embed="rId2"/>
          <a:stretch>
            <a:fillRect/>
          </a:stretch>
        </p:blipFill>
        <p:spPr>
          <a:xfrm>
            <a:off x="3098006" y="1484730"/>
            <a:ext cx="2952750" cy="3933825"/>
          </a:xfrm>
          <a:prstGeom prst="rect">
            <a:avLst/>
          </a:prstGeom>
        </p:spPr>
      </p:pic>
    </p:spTree>
    <p:extLst>
      <p:ext uri="{BB962C8B-B14F-4D97-AF65-F5344CB8AC3E}">
        <p14:creationId xmlns:p14="http://schemas.microsoft.com/office/powerpoint/2010/main" val="6254495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107380" y="1844780"/>
            <a:ext cx="8969945" cy="2990895"/>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53</a:t>
            </a:fld>
            <a:endParaRPr lang="en-US" altLang="ja-JP"/>
          </a:p>
        </p:txBody>
      </p:sp>
      <p:sp>
        <p:nvSpPr>
          <p:cNvPr id="6" name="Rectangle 5"/>
          <p:cNvSpPr/>
          <p:nvPr/>
        </p:nvSpPr>
        <p:spPr bwMode="auto">
          <a:xfrm>
            <a:off x="107380" y="2348851"/>
            <a:ext cx="9361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7" name="Straight Arrow Connector 6"/>
          <p:cNvCxnSpPr>
            <a:stCxn id="6" idx="3"/>
          </p:cNvCxnSpPr>
          <p:nvPr/>
        </p:nvCxnSpPr>
        <p:spPr bwMode="auto">
          <a:xfrm>
            <a:off x="1043510" y="2492871"/>
            <a:ext cx="576080" cy="432059"/>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3" name="Rectangle 12"/>
          <p:cNvSpPr/>
          <p:nvPr/>
        </p:nvSpPr>
        <p:spPr bwMode="auto">
          <a:xfrm>
            <a:off x="8064253" y="3789050"/>
            <a:ext cx="396287" cy="50407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14" name="Straight Arrow Connector 13"/>
          <p:cNvCxnSpPr>
            <a:stCxn id="13" idx="1"/>
          </p:cNvCxnSpPr>
          <p:nvPr/>
        </p:nvCxnSpPr>
        <p:spPr bwMode="auto">
          <a:xfrm flipH="1" flipV="1">
            <a:off x="6732300" y="2924930"/>
            <a:ext cx="1331953" cy="1116155"/>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
        <p:nvSpPr>
          <p:cNvPr id="19" name="Content Placeholder 2"/>
          <p:cNvSpPr txBox="1">
            <a:spLocks/>
          </p:cNvSpPr>
          <p:nvPr/>
        </p:nvSpPr>
        <p:spPr bwMode="auto">
          <a:xfrm>
            <a:off x="71438" y="836640"/>
            <a:ext cx="9005887" cy="64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Chèn</a:t>
            </a:r>
            <a:r>
              <a:rPr lang="en-US" kern="0" dirty="0" smtClean="0"/>
              <a:t> </a:t>
            </a:r>
            <a:r>
              <a:rPr lang="en-US" kern="0" dirty="0" err="1" smtClean="0"/>
              <a:t>hình</a:t>
            </a:r>
            <a:r>
              <a:rPr lang="en-US" kern="0" dirty="0" smtClean="0"/>
              <a:t> </a:t>
            </a:r>
            <a:r>
              <a:rPr lang="en-US" kern="0" dirty="0" err="1" smtClean="0"/>
              <a:t>vào</a:t>
            </a:r>
            <a:r>
              <a:rPr lang="en-US" kern="0" dirty="0" smtClean="0"/>
              <a:t> </a:t>
            </a:r>
            <a:r>
              <a:rPr lang="en-US" kern="0" dirty="0" err="1" smtClean="0"/>
              <a:t>báo</a:t>
            </a:r>
            <a:r>
              <a:rPr lang="en-US" kern="0" dirty="0" smtClean="0"/>
              <a:t> </a:t>
            </a:r>
            <a:r>
              <a:rPr lang="en-US" kern="0" dirty="0" err="1" smtClean="0"/>
              <a:t>cáo</a:t>
            </a:r>
            <a:r>
              <a:rPr lang="en-US" kern="0" dirty="0" smtClean="0"/>
              <a:t> </a:t>
            </a:r>
            <a:r>
              <a:rPr lang="en-US" kern="0" dirty="0" err="1" smtClean="0"/>
              <a:t>bằng</a:t>
            </a:r>
            <a:r>
              <a:rPr lang="en-US" kern="0" dirty="0" smtClean="0"/>
              <a:t> </a:t>
            </a:r>
            <a:r>
              <a:rPr lang="en-US" kern="0" dirty="0" err="1" smtClean="0"/>
              <a:t>cách</a:t>
            </a:r>
            <a:r>
              <a:rPr lang="en-US" kern="0" dirty="0" smtClean="0"/>
              <a:t> </a:t>
            </a:r>
            <a:r>
              <a:rPr lang="en-US" kern="0" dirty="0" err="1" smtClean="0"/>
              <a:t>kéo</a:t>
            </a:r>
            <a:r>
              <a:rPr lang="en-US" kern="0" dirty="0" smtClean="0"/>
              <a:t> </a:t>
            </a:r>
            <a:r>
              <a:rPr lang="en-US" kern="0" dirty="0" err="1" smtClean="0"/>
              <a:t>thả</a:t>
            </a:r>
            <a:r>
              <a:rPr lang="en-US" kern="0" dirty="0" smtClean="0"/>
              <a:t> </a:t>
            </a:r>
            <a:r>
              <a:rPr lang="en-US" kern="0" dirty="0" err="1" smtClean="0"/>
              <a:t>từ</a:t>
            </a:r>
            <a:r>
              <a:rPr lang="en-US" kern="0" dirty="0" smtClean="0"/>
              <a:t> </a:t>
            </a:r>
            <a:r>
              <a:rPr lang="en-US" kern="0" dirty="0" err="1" smtClean="0"/>
              <a:t>biểu</a:t>
            </a:r>
            <a:r>
              <a:rPr lang="en-US" kern="0" dirty="0" smtClean="0"/>
              <a:t> </a:t>
            </a:r>
            <a:r>
              <a:rPr lang="en-US" kern="0" dirty="0" err="1" smtClean="0"/>
              <a:t>tượng</a:t>
            </a:r>
            <a:r>
              <a:rPr lang="en-US" kern="0" dirty="0" smtClean="0"/>
              <a:t> Image </a:t>
            </a:r>
            <a:r>
              <a:rPr lang="en-US" kern="0" dirty="0" err="1" smtClean="0"/>
              <a:t>hoặc</a:t>
            </a:r>
            <a:r>
              <a:rPr lang="en-US" kern="0" dirty="0" smtClean="0"/>
              <a:t> </a:t>
            </a:r>
            <a:r>
              <a:rPr lang="en-US" kern="0" dirty="0" err="1" smtClean="0"/>
              <a:t>từ</a:t>
            </a:r>
            <a:r>
              <a:rPr lang="en-US" kern="0" dirty="0" smtClean="0"/>
              <a:t> </a:t>
            </a:r>
            <a:r>
              <a:rPr lang="en-US" kern="0" dirty="0" err="1" smtClean="0"/>
              <a:t>hình</a:t>
            </a:r>
            <a:r>
              <a:rPr lang="en-US" kern="0" dirty="0" smtClean="0"/>
              <a:t> </a:t>
            </a:r>
            <a:r>
              <a:rPr lang="en-US" kern="0" dirty="0" err="1" smtClean="0"/>
              <a:t>trực</a:t>
            </a:r>
            <a:r>
              <a:rPr lang="en-US" kern="0" dirty="0" smtClean="0"/>
              <a:t> </a:t>
            </a:r>
            <a:r>
              <a:rPr lang="en-US" kern="0" dirty="0" err="1" smtClean="0"/>
              <a:t>tiếp</a:t>
            </a:r>
            <a:r>
              <a:rPr lang="en-US" kern="0" dirty="0" smtClean="0"/>
              <a:t>. </a:t>
            </a:r>
            <a:r>
              <a:rPr lang="en-US" kern="0" dirty="0" err="1" smtClean="0"/>
              <a:t>Kéo</a:t>
            </a:r>
            <a:r>
              <a:rPr lang="en-US" kern="0" dirty="0" smtClean="0"/>
              <a:t> </a:t>
            </a:r>
            <a:r>
              <a:rPr lang="en-US" kern="0" dirty="0" err="1" smtClean="0"/>
              <a:t>thả</a:t>
            </a:r>
            <a:r>
              <a:rPr lang="en-US" kern="0" dirty="0" smtClean="0"/>
              <a:t> Current Date </a:t>
            </a:r>
            <a:r>
              <a:rPr lang="en-US" kern="0" dirty="0" err="1" smtClean="0"/>
              <a:t>nếu</a:t>
            </a:r>
            <a:r>
              <a:rPr lang="en-US" kern="0" dirty="0" smtClean="0"/>
              <a:t> </a:t>
            </a:r>
            <a:r>
              <a:rPr lang="en-US" kern="0" dirty="0" err="1" smtClean="0"/>
              <a:t>muốn</a:t>
            </a:r>
            <a:r>
              <a:rPr lang="en-US" kern="0" dirty="0" smtClean="0"/>
              <a:t> </a:t>
            </a:r>
            <a:r>
              <a:rPr lang="en-US" kern="0" dirty="0" err="1" smtClean="0"/>
              <a:t>ngày</a:t>
            </a:r>
            <a:r>
              <a:rPr lang="en-US" kern="0" dirty="0" smtClean="0"/>
              <a:t> </a:t>
            </a:r>
            <a:r>
              <a:rPr lang="en-US" kern="0" dirty="0" err="1" smtClean="0"/>
              <a:t>hiện</a:t>
            </a:r>
            <a:r>
              <a:rPr lang="en-US" kern="0" dirty="0" smtClean="0"/>
              <a:t> </a:t>
            </a:r>
            <a:r>
              <a:rPr lang="en-US" kern="0" dirty="0" err="1" smtClean="0"/>
              <a:t>tại</a:t>
            </a:r>
            <a:endParaRPr lang="en-US" kern="0" dirty="0"/>
          </a:p>
        </p:txBody>
      </p:sp>
      <p:sp>
        <p:nvSpPr>
          <p:cNvPr id="20" name="Rectangle 19"/>
          <p:cNvSpPr/>
          <p:nvPr/>
        </p:nvSpPr>
        <p:spPr bwMode="auto">
          <a:xfrm>
            <a:off x="8343653" y="1844779"/>
            <a:ext cx="404927" cy="46173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36656527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a:t>
            </a:r>
            <a:r>
              <a:rPr lang="en-US" dirty="0" err="1"/>
              <a:t>câu</a:t>
            </a:r>
            <a:r>
              <a:rPr lang="en-US" dirty="0"/>
              <a:t> select SQL</a:t>
            </a:r>
          </a:p>
        </p:txBody>
      </p:sp>
      <p:pic>
        <p:nvPicPr>
          <p:cNvPr id="5" name="Content Placeholder 4"/>
          <p:cNvPicPr>
            <a:picLocks noGrp="1" noChangeAspect="1"/>
          </p:cNvPicPr>
          <p:nvPr>
            <p:ph idx="1"/>
          </p:nvPr>
        </p:nvPicPr>
        <p:blipFill>
          <a:blip r:embed="rId2"/>
          <a:stretch>
            <a:fillRect/>
          </a:stretch>
        </p:blipFill>
        <p:spPr>
          <a:xfrm>
            <a:off x="467430" y="980660"/>
            <a:ext cx="7763638"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54</a:t>
            </a:fld>
            <a:endParaRPr lang="en-US" altLang="ja-JP"/>
          </a:p>
        </p:txBody>
      </p:sp>
    </p:spTree>
    <p:extLst>
      <p:ext uri="{BB962C8B-B14F-4D97-AF65-F5344CB8AC3E}">
        <p14:creationId xmlns:p14="http://schemas.microsoft.com/office/powerpoint/2010/main" val="963649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 </a:t>
            </a:r>
            <a:r>
              <a:rPr lang="en-US" dirty="0" err="1" smtClean="0"/>
              <a:t>về</a:t>
            </a:r>
            <a:r>
              <a:rPr lang="en-US" dirty="0" smtClean="0"/>
              <a:t> Parameter</a:t>
            </a:r>
            <a:endParaRPr lang="en-US" dirty="0"/>
          </a:p>
        </p:txBody>
      </p:sp>
      <p:sp>
        <p:nvSpPr>
          <p:cNvPr id="3" name="Content Placeholder 2"/>
          <p:cNvSpPr>
            <a:spLocks noGrp="1"/>
          </p:cNvSpPr>
          <p:nvPr>
            <p:ph idx="1"/>
          </p:nvPr>
        </p:nvSpPr>
        <p:spPr/>
        <p:txBody>
          <a:bodyPr/>
          <a:lstStyle/>
          <a:p>
            <a:r>
              <a:rPr lang="en-US" dirty="0" err="1" smtClean="0"/>
              <a:t>Ví</a:t>
            </a:r>
            <a:r>
              <a:rPr lang="en-US" dirty="0" smtClean="0"/>
              <a:t> </a:t>
            </a:r>
            <a:r>
              <a:rPr lang="en-US" dirty="0" err="1" smtClean="0"/>
              <a:t>dụ</a:t>
            </a:r>
            <a:r>
              <a:rPr lang="en-US" dirty="0" smtClean="0"/>
              <a:t> ta </a:t>
            </a:r>
            <a:r>
              <a:rPr lang="en-US" dirty="0" err="1" smtClean="0"/>
              <a:t>chỉ</a:t>
            </a:r>
            <a:r>
              <a:rPr lang="en-US" dirty="0" smtClean="0"/>
              <a:t> </a:t>
            </a:r>
            <a:r>
              <a:rPr lang="en-US" dirty="0" err="1" smtClean="0"/>
              <a:t>muốn</a:t>
            </a:r>
            <a:r>
              <a:rPr lang="en-US" dirty="0" smtClean="0"/>
              <a:t> </a:t>
            </a:r>
            <a:r>
              <a:rPr lang="en-US" dirty="0" err="1" smtClean="0"/>
              <a:t>báo</a:t>
            </a:r>
            <a:r>
              <a:rPr lang="en-US" dirty="0" smtClean="0"/>
              <a:t> </a:t>
            </a:r>
            <a:r>
              <a:rPr lang="en-US" dirty="0" err="1" smtClean="0"/>
              <a:t>cáo</a:t>
            </a:r>
            <a:r>
              <a:rPr lang="en-US" dirty="0" smtClean="0"/>
              <a:t> </a:t>
            </a:r>
            <a:r>
              <a:rPr lang="en-US" dirty="0" err="1" smtClean="0"/>
              <a:t>có</a:t>
            </a:r>
            <a:r>
              <a:rPr lang="en-US" dirty="0" smtClean="0"/>
              <a:t> chi </a:t>
            </a:r>
            <a:r>
              <a:rPr lang="en-US" dirty="0" err="1" smtClean="0"/>
              <a:t>nhánh</a:t>
            </a:r>
            <a:r>
              <a:rPr lang="en-US" dirty="0" smtClean="0"/>
              <a:t> </a:t>
            </a:r>
            <a:r>
              <a:rPr lang="en-US" dirty="0" err="1" smtClean="0"/>
              <a:t>Branch_Id</a:t>
            </a:r>
            <a:r>
              <a:rPr lang="en-US" dirty="0" smtClean="0"/>
              <a:t> </a:t>
            </a:r>
            <a:r>
              <a:rPr lang="en-US" dirty="0" err="1" smtClean="0"/>
              <a:t>là</a:t>
            </a:r>
            <a:r>
              <a:rPr lang="en-US" dirty="0" smtClean="0"/>
              <a:t> 3.</a:t>
            </a:r>
          </a:p>
          <a:p>
            <a:r>
              <a:rPr lang="en-US" dirty="0" err="1" smtClean="0"/>
              <a:t>Tạo</a:t>
            </a:r>
            <a:r>
              <a:rPr lang="en-US" dirty="0" smtClean="0"/>
              <a:t> Parameter </a:t>
            </a:r>
            <a:r>
              <a:rPr lang="en-US" dirty="0" err="1" smtClean="0"/>
              <a:t>bằng</a:t>
            </a:r>
            <a:r>
              <a:rPr lang="en-US" dirty="0" smtClean="0"/>
              <a:t> </a:t>
            </a:r>
            <a:r>
              <a:rPr lang="en-US" dirty="0" err="1" smtClean="0"/>
              <a:t>cách</a:t>
            </a:r>
            <a:r>
              <a:rPr lang="en-US" dirty="0" smtClean="0"/>
              <a:t> </a:t>
            </a:r>
            <a:r>
              <a:rPr lang="en-US" dirty="0" err="1" smtClean="0"/>
              <a:t>chuột</a:t>
            </a:r>
            <a:r>
              <a:rPr lang="en-US" dirty="0" smtClean="0"/>
              <a:t> </a:t>
            </a:r>
            <a:r>
              <a:rPr lang="en-US" dirty="0" err="1" smtClean="0"/>
              <a:t>phải</a:t>
            </a:r>
            <a:r>
              <a:rPr lang="en-US" dirty="0" smtClean="0"/>
              <a:t> Parameter -&gt; </a:t>
            </a:r>
            <a:r>
              <a:rPr lang="en-US" dirty="0" err="1" smtClean="0"/>
              <a:t>Creater</a:t>
            </a:r>
            <a:r>
              <a:rPr lang="en-US" dirty="0" smtClean="0"/>
              <a:t> Parameter -&gt; </a:t>
            </a:r>
            <a:r>
              <a:rPr lang="en-US" dirty="0" err="1" smtClean="0"/>
              <a:t>Xem</a:t>
            </a:r>
            <a:r>
              <a:rPr lang="en-US" dirty="0" smtClean="0"/>
              <a:t> </a:t>
            </a:r>
            <a:r>
              <a:rPr lang="en-US" dirty="0" err="1" smtClean="0"/>
              <a:t>vùng</a:t>
            </a:r>
            <a:r>
              <a:rPr lang="en-US" dirty="0" smtClean="0"/>
              <a:t> Properties. </a:t>
            </a:r>
            <a:r>
              <a:rPr lang="en-US" dirty="0" err="1" smtClean="0"/>
              <a:t>Thiết</a:t>
            </a:r>
            <a:r>
              <a:rPr lang="en-US" dirty="0" smtClean="0"/>
              <a:t> </a:t>
            </a:r>
            <a:r>
              <a:rPr lang="en-US" dirty="0" err="1" smtClean="0"/>
              <a:t>lập</a:t>
            </a:r>
            <a:r>
              <a:rPr lang="en-US" dirty="0" smtClean="0"/>
              <a:t> </a:t>
            </a:r>
            <a:r>
              <a:rPr lang="en-US" dirty="0" err="1" smtClean="0"/>
              <a:t>giá</a:t>
            </a:r>
            <a:r>
              <a:rPr lang="en-US" dirty="0" smtClean="0"/>
              <a:t> </a:t>
            </a:r>
            <a:r>
              <a:rPr lang="en-US" dirty="0" err="1" smtClean="0"/>
              <a:t>trị</a:t>
            </a:r>
            <a:r>
              <a:rPr lang="en-US" dirty="0" smtClean="0"/>
              <a:t> </a:t>
            </a:r>
            <a:r>
              <a:rPr lang="en-US" dirty="0" err="1" smtClean="0"/>
              <a:t>mong</a:t>
            </a:r>
            <a:r>
              <a:rPr lang="en-US" dirty="0" smtClean="0"/>
              <a:t> </a:t>
            </a:r>
            <a:r>
              <a:rPr lang="en-US" dirty="0" err="1" smtClean="0"/>
              <a:t>muốn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55</a:t>
            </a:fld>
            <a:endParaRPr lang="en-US" altLang="ja-JP"/>
          </a:p>
        </p:txBody>
      </p:sp>
      <p:sp>
        <p:nvSpPr>
          <p:cNvPr id="8" name="Rectangle 7"/>
          <p:cNvSpPr/>
          <p:nvPr/>
        </p:nvSpPr>
        <p:spPr bwMode="auto">
          <a:xfrm>
            <a:off x="5724160" y="5445281"/>
            <a:ext cx="3332436" cy="360050"/>
          </a:xfrm>
          <a:prstGeom prst="rect">
            <a:avLst/>
          </a:prstGeom>
          <a:solidFill>
            <a:schemeClr val="bg1"/>
          </a:solidFill>
          <a:ln w="28575"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noAutofit/>
          </a:bodyPr>
          <a:lstStyle/>
          <a:p>
            <a:pPr algn="ctr"/>
            <a:r>
              <a:rPr lang="en-US" sz="1600" dirty="0" smtClean="0"/>
              <a:t>Click -&gt; </a:t>
            </a:r>
            <a:r>
              <a:rPr lang="en-US" sz="1600" dirty="0" err="1" smtClean="0"/>
              <a:t>hiển</a:t>
            </a:r>
            <a:r>
              <a:rPr lang="en-US" sz="1600" dirty="0" smtClean="0"/>
              <a:t> </a:t>
            </a:r>
            <a:r>
              <a:rPr lang="en-US" sz="1600" dirty="0" err="1" smtClean="0"/>
              <a:t>thị</a:t>
            </a:r>
            <a:r>
              <a:rPr lang="en-US" sz="1600" dirty="0" smtClean="0"/>
              <a:t>  Expression Editor</a:t>
            </a:r>
            <a:endParaRPr lang="en-US" sz="1600" dirty="0"/>
          </a:p>
        </p:txBody>
      </p:sp>
      <p:pic>
        <p:nvPicPr>
          <p:cNvPr id="5" name="Picture 4"/>
          <p:cNvPicPr>
            <a:picLocks noChangeAspect="1"/>
          </p:cNvPicPr>
          <p:nvPr/>
        </p:nvPicPr>
        <p:blipFill>
          <a:blip r:embed="rId2"/>
          <a:stretch>
            <a:fillRect/>
          </a:stretch>
        </p:blipFill>
        <p:spPr>
          <a:xfrm>
            <a:off x="4572000" y="2502445"/>
            <a:ext cx="3219450" cy="2571750"/>
          </a:xfrm>
          <a:prstGeom prst="rect">
            <a:avLst/>
          </a:prstGeom>
        </p:spPr>
      </p:pic>
      <p:pic>
        <p:nvPicPr>
          <p:cNvPr id="6" name="Picture 5"/>
          <p:cNvPicPr>
            <a:picLocks noChangeAspect="1"/>
          </p:cNvPicPr>
          <p:nvPr/>
        </p:nvPicPr>
        <p:blipFill>
          <a:blip r:embed="rId3"/>
          <a:stretch>
            <a:fillRect/>
          </a:stretch>
        </p:blipFill>
        <p:spPr>
          <a:xfrm>
            <a:off x="1763610" y="2502445"/>
            <a:ext cx="1962150" cy="3590925"/>
          </a:xfrm>
          <a:prstGeom prst="rect">
            <a:avLst/>
          </a:prstGeom>
        </p:spPr>
      </p:pic>
      <p:sp>
        <p:nvSpPr>
          <p:cNvPr id="7" name="Rectangle 6"/>
          <p:cNvSpPr/>
          <p:nvPr/>
        </p:nvSpPr>
        <p:spPr bwMode="auto">
          <a:xfrm>
            <a:off x="7386523" y="4374705"/>
            <a:ext cx="404927" cy="419212"/>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cxnSp>
        <p:nvCxnSpPr>
          <p:cNvPr id="9" name="Straight Arrow Connector 8"/>
          <p:cNvCxnSpPr>
            <a:stCxn id="8" idx="0"/>
          </p:cNvCxnSpPr>
          <p:nvPr/>
        </p:nvCxnSpPr>
        <p:spPr bwMode="auto">
          <a:xfrm flipV="1">
            <a:off x="7390378" y="4793923"/>
            <a:ext cx="188738" cy="651358"/>
          </a:xfrm>
          <a:prstGeom prst="straightConnector1">
            <a:avLst/>
          </a:prstGeom>
          <a:ln w="28575">
            <a:solidFill>
              <a:srgbClr val="FF0000"/>
            </a:solidFill>
            <a:tailEnd type="triangle"/>
          </a:ln>
          <a:extLst/>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52880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Parameter</a:t>
            </a:r>
          </a:p>
        </p:txBody>
      </p:sp>
      <p:pic>
        <p:nvPicPr>
          <p:cNvPr id="5" name="Content Placeholder 4"/>
          <p:cNvPicPr>
            <a:picLocks noGrp="1" noChangeAspect="1"/>
          </p:cNvPicPr>
          <p:nvPr>
            <p:ph idx="1"/>
          </p:nvPr>
        </p:nvPicPr>
        <p:blipFill>
          <a:blip r:embed="rId2"/>
          <a:stretch>
            <a:fillRect/>
          </a:stretch>
        </p:blipFill>
        <p:spPr>
          <a:xfrm>
            <a:off x="1599529" y="908650"/>
            <a:ext cx="5949705"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56</a:t>
            </a:fld>
            <a:endParaRPr lang="en-US" altLang="ja-JP"/>
          </a:p>
        </p:txBody>
      </p:sp>
      <p:sp>
        <p:nvSpPr>
          <p:cNvPr id="6" name="Rectangle 5"/>
          <p:cNvSpPr/>
          <p:nvPr/>
        </p:nvSpPr>
        <p:spPr bwMode="auto">
          <a:xfrm>
            <a:off x="3347830" y="4941210"/>
            <a:ext cx="1944270" cy="2160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0034660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Parameter</a:t>
            </a:r>
          </a:p>
        </p:txBody>
      </p:sp>
      <p:pic>
        <p:nvPicPr>
          <p:cNvPr id="5" name="Content Placeholder 4"/>
          <p:cNvPicPr>
            <a:picLocks noGrp="1" noChangeAspect="1"/>
          </p:cNvPicPr>
          <p:nvPr>
            <p:ph idx="1"/>
          </p:nvPr>
        </p:nvPicPr>
        <p:blipFill>
          <a:blip r:embed="rId2"/>
          <a:stretch>
            <a:fillRect/>
          </a:stretch>
        </p:blipFill>
        <p:spPr>
          <a:xfrm>
            <a:off x="1547580" y="1988800"/>
            <a:ext cx="5800725" cy="2581275"/>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57</a:t>
            </a:fld>
            <a:endParaRPr lang="en-US" altLang="ja-JP"/>
          </a:p>
        </p:txBody>
      </p:sp>
      <p:sp>
        <p:nvSpPr>
          <p:cNvPr id="6" name="Rectangle 5"/>
          <p:cNvSpPr/>
          <p:nvPr/>
        </p:nvSpPr>
        <p:spPr bwMode="auto">
          <a:xfrm>
            <a:off x="4733601" y="2229802"/>
            <a:ext cx="36005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Content Placeholder 2"/>
          <p:cNvSpPr txBox="1">
            <a:spLocks/>
          </p:cNvSpPr>
          <p:nvPr/>
        </p:nvSpPr>
        <p:spPr bwMode="auto">
          <a:xfrm>
            <a:off x="71438" y="836640"/>
            <a:ext cx="8749151" cy="648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Chỉnh</a:t>
            </a:r>
            <a:r>
              <a:rPr lang="en-US" kern="0" dirty="0" smtClean="0"/>
              <a:t> </a:t>
            </a:r>
            <a:r>
              <a:rPr lang="en-US" kern="0" dirty="0" err="1" smtClean="0"/>
              <a:t>sửa</a:t>
            </a:r>
            <a:r>
              <a:rPr lang="en-US" kern="0" dirty="0" smtClean="0"/>
              <a:t> </a:t>
            </a:r>
            <a:r>
              <a:rPr lang="en-US" kern="0" dirty="0" err="1" smtClean="0"/>
              <a:t>vùng</a:t>
            </a:r>
            <a:r>
              <a:rPr lang="en-US" kern="0" dirty="0" smtClean="0"/>
              <a:t> </a:t>
            </a:r>
            <a:r>
              <a:rPr lang="en-US" kern="0" dirty="0" err="1" smtClean="0"/>
              <a:t>lấy</a:t>
            </a:r>
            <a:r>
              <a:rPr lang="en-US" kern="0" dirty="0" smtClean="0"/>
              <a:t> </a:t>
            </a:r>
            <a:r>
              <a:rPr lang="en-US" kern="0" dirty="0" err="1" smtClean="0"/>
              <a:t>dữ</a:t>
            </a:r>
            <a:r>
              <a:rPr lang="en-US" kern="0" dirty="0" smtClean="0"/>
              <a:t> </a:t>
            </a:r>
            <a:r>
              <a:rPr lang="en-US" kern="0" dirty="0" err="1" smtClean="0"/>
              <a:t>liệu</a:t>
            </a:r>
            <a:r>
              <a:rPr lang="en-US" kern="0" dirty="0" smtClean="0"/>
              <a:t> (</a:t>
            </a:r>
            <a:r>
              <a:rPr lang="en-US" kern="0" dirty="0" err="1" smtClean="0"/>
              <a:t>câu</a:t>
            </a:r>
            <a:r>
              <a:rPr lang="en-US" kern="0" dirty="0" smtClean="0"/>
              <a:t> select). Click </a:t>
            </a:r>
            <a:r>
              <a:rPr lang="en-US" kern="0" dirty="0" err="1" smtClean="0"/>
              <a:t>vào</a:t>
            </a:r>
            <a:r>
              <a:rPr lang="en-US" kern="0" dirty="0" smtClean="0"/>
              <a:t> Dataset and Query editor Dialog </a:t>
            </a:r>
            <a:r>
              <a:rPr lang="en-US" kern="0" dirty="0" err="1" smtClean="0"/>
              <a:t>như</a:t>
            </a:r>
            <a:r>
              <a:rPr lang="en-US" kern="0" dirty="0" smtClean="0"/>
              <a:t> </a:t>
            </a:r>
            <a:r>
              <a:rPr lang="en-US" kern="0" dirty="0" err="1" smtClean="0"/>
              <a:t>bên</a:t>
            </a:r>
            <a:r>
              <a:rPr lang="en-US" kern="0" dirty="0" smtClean="0"/>
              <a:t> </a:t>
            </a:r>
            <a:r>
              <a:rPr lang="en-US" kern="0" dirty="0" err="1" smtClean="0"/>
              <a:t>dưới</a:t>
            </a:r>
            <a:r>
              <a:rPr lang="en-US" kern="0" dirty="0" smtClean="0"/>
              <a:t>. (</a:t>
            </a:r>
            <a:r>
              <a:rPr lang="en-US" kern="0" dirty="0" err="1" smtClean="0"/>
              <a:t>Xóa</a:t>
            </a:r>
            <a:r>
              <a:rPr lang="en-US" kern="0" dirty="0" smtClean="0"/>
              <a:t> </a:t>
            </a:r>
            <a:r>
              <a:rPr lang="en-US" kern="0" dirty="0" err="1" smtClean="0"/>
              <a:t>điều</a:t>
            </a:r>
            <a:r>
              <a:rPr lang="en-US" kern="0" dirty="0" smtClean="0"/>
              <a:t> </a:t>
            </a:r>
            <a:r>
              <a:rPr lang="en-US" kern="0" dirty="0" err="1" smtClean="0"/>
              <a:t>kiện</a:t>
            </a:r>
            <a:r>
              <a:rPr lang="en-US" kern="0" dirty="0" smtClean="0"/>
              <a:t> </a:t>
            </a:r>
            <a:r>
              <a:rPr lang="en-US" kern="0" dirty="0" err="1" smtClean="0"/>
              <a:t>có</a:t>
            </a:r>
            <a:r>
              <a:rPr lang="en-US" kern="0" dirty="0" smtClean="0"/>
              <a:t> </a:t>
            </a:r>
            <a:r>
              <a:rPr lang="en-US" kern="0" dirty="0" err="1" smtClean="0"/>
              <a:t>param</a:t>
            </a:r>
            <a:r>
              <a:rPr lang="en-US" kern="0" dirty="0" smtClean="0"/>
              <a:t> </a:t>
            </a:r>
            <a:r>
              <a:rPr lang="en-US" kern="0" dirty="0" err="1" smtClean="0"/>
              <a:t>cũng</a:t>
            </a:r>
            <a:r>
              <a:rPr lang="en-US" kern="0" dirty="0" smtClean="0"/>
              <a:t> </a:t>
            </a:r>
            <a:r>
              <a:rPr lang="en-US" kern="0" dirty="0" err="1" smtClean="0"/>
              <a:t>vào</a:t>
            </a:r>
            <a:r>
              <a:rPr lang="en-US" kern="0" dirty="0" smtClean="0"/>
              <a:t> </a:t>
            </a:r>
            <a:r>
              <a:rPr lang="en-US" kern="0" dirty="0" err="1" smtClean="0"/>
              <a:t>đây</a:t>
            </a:r>
            <a:r>
              <a:rPr lang="en-US" kern="0" dirty="0" smtClean="0"/>
              <a:t> </a:t>
            </a:r>
            <a:r>
              <a:rPr lang="en-US" kern="0" dirty="0" err="1" smtClean="0"/>
              <a:t>nhé</a:t>
            </a:r>
            <a:r>
              <a:rPr lang="en-US" kern="0" dirty="0" smtClean="0"/>
              <a:t>)</a:t>
            </a:r>
            <a:endParaRPr lang="en-US" kern="0" dirty="0"/>
          </a:p>
        </p:txBody>
      </p:sp>
    </p:spTree>
    <p:extLst>
      <p:ext uri="{BB962C8B-B14F-4D97-AF65-F5344CB8AC3E}">
        <p14:creationId xmlns:p14="http://schemas.microsoft.com/office/powerpoint/2010/main" val="37536059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Parameter</a:t>
            </a:r>
          </a:p>
        </p:txBody>
      </p:sp>
      <p:pic>
        <p:nvPicPr>
          <p:cNvPr id="5" name="Content Placeholder 4"/>
          <p:cNvPicPr>
            <a:picLocks noGrp="1" noChangeAspect="1"/>
          </p:cNvPicPr>
          <p:nvPr>
            <p:ph idx="1"/>
          </p:nvPr>
        </p:nvPicPr>
        <p:blipFill>
          <a:blip r:embed="rId2"/>
          <a:stretch>
            <a:fillRect/>
          </a:stretch>
        </p:blipFill>
        <p:spPr>
          <a:xfrm>
            <a:off x="2555720" y="722281"/>
            <a:ext cx="6429619" cy="5673218"/>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58</a:t>
            </a:fld>
            <a:endParaRPr lang="en-US" altLang="ja-JP"/>
          </a:p>
        </p:txBody>
      </p:sp>
      <p:sp>
        <p:nvSpPr>
          <p:cNvPr id="6" name="Rectangle 5"/>
          <p:cNvSpPr/>
          <p:nvPr/>
        </p:nvSpPr>
        <p:spPr bwMode="auto">
          <a:xfrm>
            <a:off x="4592729" y="3170622"/>
            <a:ext cx="2160300" cy="2160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Content Placeholder 2"/>
          <p:cNvSpPr txBox="1">
            <a:spLocks/>
          </p:cNvSpPr>
          <p:nvPr/>
        </p:nvSpPr>
        <p:spPr bwMode="auto">
          <a:xfrm>
            <a:off x="71439" y="836640"/>
            <a:ext cx="2484282" cy="309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Thêm</a:t>
            </a:r>
            <a:r>
              <a:rPr lang="en-US" kern="0" dirty="0" smtClean="0"/>
              <a:t> </a:t>
            </a:r>
            <a:r>
              <a:rPr lang="en-US" kern="0" dirty="0" err="1" smtClean="0"/>
              <a:t>điều</a:t>
            </a:r>
            <a:r>
              <a:rPr lang="en-US" kern="0" dirty="0" smtClean="0"/>
              <a:t> </a:t>
            </a:r>
            <a:r>
              <a:rPr lang="en-US" kern="0" dirty="0" err="1" smtClean="0"/>
              <a:t>kiện</a:t>
            </a:r>
            <a:r>
              <a:rPr lang="en-US" kern="0" dirty="0" smtClean="0"/>
              <a:t> </a:t>
            </a:r>
            <a:r>
              <a:rPr lang="en-US" kern="0" dirty="0" err="1" smtClean="0"/>
              <a:t>và</a:t>
            </a:r>
            <a:r>
              <a:rPr lang="en-US" kern="0" dirty="0" smtClean="0"/>
              <a:t> </a:t>
            </a:r>
            <a:r>
              <a:rPr lang="en-US" kern="0" dirty="0" err="1" smtClean="0"/>
              <a:t>kéo</a:t>
            </a:r>
            <a:r>
              <a:rPr lang="en-US" kern="0" dirty="0" smtClean="0"/>
              <a:t> </a:t>
            </a:r>
            <a:r>
              <a:rPr lang="en-US" kern="0" dirty="0" err="1" smtClean="0"/>
              <a:t>thả</a:t>
            </a:r>
            <a:r>
              <a:rPr lang="en-US" kern="0" dirty="0" smtClean="0"/>
              <a:t> </a:t>
            </a:r>
            <a:r>
              <a:rPr lang="en-US" kern="0" dirty="0" err="1" smtClean="0"/>
              <a:t>Param_Branch</a:t>
            </a:r>
            <a:r>
              <a:rPr lang="en-US" kern="0" dirty="0" smtClean="0"/>
              <a:t> </a:t>
            </a:r>
            <a:r>
              <a:rPr lang="en-US" kern="0" dirty="0" err="1" smtClean="0"/>
              <a:t>vào</a:t>
            </a:r>
            <a:r>
              <a:rPr lang="en-US" kern="0" dirty="0" smtClean="0"/>
              <a:t> ô </a:t>
            </a:r>
            <a:r>
              <a:rPr lang="en-US" kern="0" dirty="0" err="1" smtClean="0"/>
              <a:t>viết</a:t>
            </a:r>
            <a:r>
              <a:rPr lang="en-US" kern="0" dirty="0" smtClean="0"/>
              <a:t> </a:t>
            </a:r>
            <a:r>
              <a:rPr lang="en-US" kern="0" dirty="0" err="1" smtClean="0"/>
              <a:t>câu</a:t>
            </a:r>
            <a:r>
              <a:rPr lang="en-US" kern="0" dirty="0" smtClean="0"/>
              <a:t> </a:t>
            </a:r>
            <a:r>
              <a:rPr lang="en-US" kern="0" dirty="0" err="1" smtClean="0"/>
              <a:t>sql</a:t>
            </a:r>
            <a:r>
              <a:rPr lang="en-US" kern="0" dirty="0" smtClean="0"/>
              <a:t>.</a:t>
            </a:r>
          </a:p>
          <a:p>
            <a:r>
              <a:rPr lang="en-US" kern="0" dirty="0" err="1" smtClean="0"/>
              <a:t>Nhấn</a:t>
            </a:r>
            <a:r>
              <a:rPr lang="en-US" kern="0" dirty="0" smtClean="0"/>
              <a:t> OK</a:t>
            </a:r>
          </a:p>
          <a:p>
            <a:r>
              <a:rPr lang="en-US" kern="0" dirty="0" err="1" smtClean="0"/>
              <a:t>Chuyển</a:t>
            </a:r>
            <a:r>
              <a:rPr lang="en-US" kern="0" dirty="0" smtClean="0"/>
              <a:t> sang tab Preview</a:t>
            </a:r>
            <a:endParaRPr lang="en-US" kern="0" dirty="0"/>
          </a:p>
        </p:txBody>
      </p:sp>
      <p:sp>
        <p:nvSpPr>
          <p:cNvPr id="8" name="Rectangle 7"/>
          <p:cNvSpPr/>
          <p:nvPr/>
        </p:nvSpPr>
        <p:spPr bwMode="auto">
          <a:xfrm>
            <a:off x="7236370" y="6069798"/>
            <a:ext cx="936130" cy="239602"/>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0224430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theo</a:t>
            </a:r>
            <a:r>
              <a:rPr lang="en-US" dirty="0"/>
              <a:t> </a:t>
            </a:r>
            <a:r>
              <a:rPr lang="en-US" dirty="0" err="1"/>
              <a:t>mẫu</a:t>
            </a:r>
            <a:r>
              <a:rPr lang="en-US" dirty="0"/>
              <a:t> </a:t>
            </a:r>
            <a:r>
              <a:rPr lang="en-US" dirty="0" err="1"/>
              <a:t>có</a:t>
            </a:r>
            <a:r>
              <a:rPr lang="en-US" dirty="0"/>
              <a:t> </a:t>
            </a:r>
            <a:r>
              <a:rPr lang="en-US" dirty="0" err="1" smtClean="0"/>
              <a:t>sẵn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a:t>
            </a:fld>
            <a:endParaRPr lang="en-US" altLang="ja-JP"/>
          </a:p>
        </p:txBody>
      </p:sp>
      <p:pic>
        <p:nvPicPr>
          <p:cNvPr id="5" name="Picture 4"/>
          <p:cNvPicPr>
            <a:picLocks noChangeAspect="1"/>
          </p:cNvPicPr>
          <p:nvPr/>
        </p:nvPicPr>
        <p:blipFill rotWithShape="1">
          <a:blip r:embed="rId2"/>
          <a:srcRect r="70851" b="49599"/>
          <a:stretch/>
        </p:blipFill>
        <p:spPr>
          <a:xfrm>
            <a:off x="71438" y="1218838"/>
            <a:ext cx="4536630" cy="3888540"/>
          </a:xfrm>
          <a:prstGeom prst="rect">
            <a:avLst/>
          </a:prstGeom>
        </p:spPr>
      </p:pic>
      <p:pic>
        <p:nvPicPr>
          <p:cNvPr id="6" name="Picture 5"/>
          <p:cNvPicPr>
            <a:picLocks noChangeAspect="1"/>
          </p:cNvPicPr>
          <p:nvPr/>
        </p:nvPicPr>
        <p:blipFill rotWithShape="1">
          <a:blip r:embed="rId3"/>
          <a:srcRect l="21316" t="15249" r="52076" b="36653"/>
          <a:stretch/>
        </p:blipFill>
        <p:spPr>
          <a:xfrm>
            <a:off x="4716020" y="1205878"/>
            <a:ext cx="4394070" cy="4441692"/>
          </a:xfrm>
          <a:prstGeom prst="rect">
            <a:avLst/>
          </a:prstGeom>
        </p:spPr>
      </p:pic>
      <p:sp>
        <p:nvSpPr>
          <p:cNvPr id="7" name="Rectangle 6"/>
          <p:cNvSpPr/>
          <p:nvPr/>
        </p:nvSpPr>
        <p:spPr bwMode="auto">
          <a:xfrm>
            <a:off x="5076070" y="3645030"/>
            <a:ext cx="1224170" cy="2160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09028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Parameter</a:t>
            </a:r>
          </a:p>
        </p:txBody>
      </p:sp>
      <p:pic>
        <p:nvPicPr>
          <p:cNvPr id="5" name="Content Placeholder 4"/>
          <p:cNvPicPr>
            <a:picLocks noGrp="1" noChangeAspect="1"/>
          </p:cNvPicPr>
          <p:nvPr>
            <p:ph idx="1"/>
          </p:nvPr>
        </p:nvPicPr>
        <p:blipFill>
          <a:blip r:embed="rId2"/>
          <a:stretch>
            <a:fillRect/>
          </a:stretch>
        </p:blipFill>
        <p:spPr>
          <a:xfrm>
            <a:off x="2665861" y="865201"/>
            <a:ext cx="6117672"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59</a:t>
            </a:fld>
            <a:endParaRPr lang="en-US" altLang="ja-JP"/>
          </a:p>
        </p:txBody>
      </p:sp>
      <p:sp>
        <p:nvSpPr>
          <p:cNvPr id="6" name="Content Placeholder 2"/>
          <p:cNvSpPr txBox="1">
            <a:spLocks/>
          </p:cNvSpPr>
          <p:nvPr/>
        </p:nvSpPr>
        <p:spPr bwMode="auto">
          <a:xfrm>
            <a:off x="71439" y="836640"/>
            <a:ext cx="2484282" cy="3096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12923" rIns="91429" bIns="45714" numCol="1" anchor="t" anchorCtr="0" compatLnSpc="1">
            <a:prstTxWarp prst="textNoShape">
              <a:avLst/>
            </a:prstTxWarp>
          </a:bodyPr>
          <a:lstStyle>
            <a:lvl1pPr marL="180000" indent="-180000" algn="l" defTabSz="820738" rtl="0" eaLnBrk="0" fontAlgn="base" hangingPunct="0">
              <a:spcBef>
                <a:spcPts val="1000"/>
              </a:spcBef>
              <a:spcAft>
                <a:spcPts val="500"/>
              </a:spcAft>
              <a:buFont typeface="Wingdings" panose="05000000000000000000" pitchFamily="2" charset="2"/>
              <a:buChar char="§"/>
              <a:defRPr kumimoji="1" sz="1800" baseline="0">
                <a:solidFill>
                  <a:schemeClr val="tx1"/>
                </a:solidFill>
                <a:latin typeface="+mn-lt"/>
                <a:ea typeface="+mn-ea"/>
                <a:cs typeface="+mn-cs"/>
              </a:defRPr>
            </a:lvl1pPr>
            <a:lvl2pPr marL="385763" indent="-180000" algn="l" defTabSz="820738" rtl="0" eaLnBrk="0" fontAlgn="base" hangingPunct="0">
              <a:spcBef>
                <a:spcPts val="500"/>
              </a:spcBef>
              <a:spcAft>
                <a:spcPts val="500"/>
              </a:spcAft>
              <a:buChar char="–"/>
              <a:defRPr kumimoji="1" sz="1600" baseline="0">
                <a:solidFill>
                  <a:schemeClr val="tx1"/>
                </a:solidFill>
                <a:latin typeface="Arial" panose="020B0604020202020204" pitchFamily="34" charset="0"/>
                <a:ea typeface="Meiryo UI" panose="020B0604030504040204" pitchFamily="50" charset="-128"/>
              </a:defRPr>
            </a:lvl2pPr>
            <a:lvl3pPr marL="669925" indent="-180000" algn="l" defTabSz="820738" rtl="0" eaLnBrk="0" fontAlgn="base" hangingPunct="0">
              <a:spcBef>
                <a:spcPts val="500"/>
              </a:spcBef>
              <a:spcAft>
                <a:spcPts val="500"/>
              </a:spcAft>
              <a:buChar char="•"/>
              <a:defRPr kumimoji="1" sz="1400" baseline="0">
                <a:solidFill>
                  <a:schemeClr val="tx1"/>
                </a:solidFill>
                <a:latin typeface="Arial" panose="020B0604020202020204" pitchFamily="34" charset="0"/>
                <a:ea typeface="Meiryo UI" panose="020B0604030504040204" pitchFamily="50" charset="-128"/>
              </a:defRPr>
            </a:lvl3pPr>
            <a:lvl4pPr marL="950913"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4pPr>
            <a:lvl5pPr marL="1235075" indent="-180000" algn="l" defTabSz="820738" rtl="0" eaLnBrk="0" fontAlgn="base" hangingPunct="0">
              <a:spcBef>
                <a:spcPts val="500"/>
              </a:spcBef>
              <a:spcAft>
                <a:spcPts val="500"/>
              </a:spcAft>
              <a:buChar char="»"/>
              <a:defRPr kumimoji="1" sz="1200" baseline="0">
                <a:solidFill>
                  <a:schemeClr val="tx1"/>
                </a:solidFill>
                <a:latin typeface="Arial" panose="020B0604020202020204" pitchFamily="34" charset="0"/>
                <a:ea typeface="Meiryo UI" panose="020B0604030504040204" pitchFamily="50" charset="-128"/>
              </a:defRPr>
            </a:lvl5pPr>
            <a:lvl6pPr marL="1692275" indent="-93663" algn="l" defTabSz="820738" rtl="0" fontAlgn="base">
              <a:spcBef>
                <a:spcPct val="20000"/>
              </a:spcBef>
              <a:spcAft>
                <a:spcPct val="0"/>
              </a:spcAft>
              <a:buChar char="»"/>
              <a:defRPr kumimoji="1" sz="1200">
                <a:solidFill>
                  <a:schemeClr val="tx1"/>
                </a:solidFill>
                <a:latin typeface="+mn-lt"/>
                <a:ea typeface="+mn-ea"/>
              </a:defRPr>
            </a:lvl6pPr>
            <a:lvl7pPr marL="2149475" indent="-93663" algn="l" defTabSz="820738" rtl="0" fontAlgn="base">
              <a:spcBef>
                <a:spcPct val="20000"/>
              </a:spcBef>
              <a:spcAft>
                <a:spcPct val="0"/>
              </a:spcAft>
              <a:buChar char="»"/>
              <a:defRPr kumimoji="1" sz="1200">
                <a:solidFill>
                  <a:schemeClr val="tx1"/>
                </a:solidFill>
                <a:latin typeface="+mn-lt"/>
                <a:ea typeface="+mn-ea"/>
              </a:defRPr>
            </a:lvl7pPr>
            <a:lvl8pPr marL="2606675" indent="-93663" algn="l" defTabSz="820738" rtl="0" fontAlgn="base">
              <a:spcBef>
                <a:spcPct val="20000"/>
              </a:spcBef>
              <a:spcAft>
                <a:spcPct val="0"/>
              </a:spcAft>
              <a:buChar char="»"/>
              <a:defRPr kumimoji="1" sz="1200">
                <a:solidFill>
                  <a:schemeClr val="tx1"/>
                </a:solidFill>
                <a:latin typeface="+mn-lt"/>
                <a:ea typeface="+mn-ea"/>
              </a:defRPr>
            </a:lvl8pPr>
            <a:lvl9pPr marL="3063875" indent="-93663" algn="l" defTabSz="820738" rtl="0" fontAlgn="base">
              <a:spcBef>
                <a:spcPct val="20000"/>
              </a:spcBef>
              <a:spcAft>
                <a:spcPct val="0"/>
              </a:spcAft>
              <a:buChar char="»"/>
              <a:defRPr kumimoji="1" sz="1200">
                <a:solidFill>
                  <a:schemeClr val="tx1"/>
                </a:solidFill>
                <a:latin typeface="+mn-lt"/>
                <a:ea typeface="+mn-ea"/>
              </a:defRPr>
            </a:lvl9pPr>
          </a:lstStyle>
          <a:p>
            <a:r>
              <a:rPr lang="en-US" kern="0" dirty="0" err="1" smtClean="0"/>
              <a:t>Nhập</a:t>
            </a:r>
            <a:r>
              <a:rPr lang="en-US" kern="0" dirty="0" smtClean="0"/>
              <a:t> </a:t>
            </a:r>
            <a:r>
              <a:rPr lang="en-US" kern="0" dirty="0" err="1" smtClean="0"/>
              <a:t>param</a:t>
            </a:r>
            <a:r>
              <a:rPr lang="en-US" kern="0" dirty="0" smtClean="0"/>
              <a:t> </a:t>
            </a:r>
            <a:r>
              <a:rPr lang="en-US" kern="0" dirty="0" err="1" smtClean="0"/>
              <a:t>là</a:t>
            </a:r>
            <a:r>
              <a:rPr lang="en-US" kern="0" dirty="0" smtClean="0"/>
              <a:t> 3 -&gt; Enter -&gt; </a:t>
            </a:r>
            <a:r>
              <a:rPr lang="en-US" kern="0" dirty="0" err="1" smtClean="0"/>
              <a:t>Báo</a:t>
            </a:r>
            <a:r>
              <a:rPr lang="en-US" kern="0" dirty="0" smtClean="0"/>
              <a:t> </a:t>
            </a:r>
            <a:r>
              <a:rPr lang="en-US" kern="0" dirty="0" err="1" smtClean="0"/>
              <a:t>cáo</a:t>
            </a:r>
            <a:r>
              <a:rPr lang="en-US" kern="0" dirty="0" smtClean="0"/>
              <a:t> </a:t>
            </a:r>
            <a:r>
              <a:rPr lang="en-US" kern="0" dirty="0" err="1" smtClean="0"/>
              <a:t>chỉ</a:t>
            </a:r>
            <a:r>
              <a:rPr lang="en-US" kern="0" dirty="0" smtClean="0"/>
              <a:t> </a:t>
            </a:r>
            <a:r>
              <a:rPr lang="en-US" kern="0" dirty="0" err="1" smtClean="0"/>
              <a:t>với</a:t>
            </a:r>
            <a:r>
              <a:rPr lang="en-US" kern="0" dirty="0" smtClean="0"/>
              <a:t> </a:t>
            </a:r>
            <a:r>
              <a:rPr lang="en-US" kern="0" dirty="0" err="1" smtClean="0"/>
              <a:t>Branch_Id</a:t>
            </a:r>
            <a:r>
              <a:rPr lang="en-US" kern="0" dirty="0" smtClean="0"/>
              <a:t> </a:t>
            </a:r>
            <a:r>
              <a:rPr lang="en-US" kern="0" dirty="0" err="1" smtClean="0"/>
              <a:t>là</a:t>
            </a:r>
            <a:r>
              <a:rPr lang="en-US" kern="0" dirty="0" smtClean="0"/>
              <a:t> 3</a:t>
            </a:r>
            <a:endParaRPr lang="en-US" kern="0" dirty="0"/>
          </a:p>
        </p:txBody>
      </p:sp>
    </p:spTree>
    <p:extLst>
      <p:ext uri="{BB962C8B-B14F-4D97-AF65-F5344CB8AC3E}">
        <p14:creationId xmlns:p14="http://schemas.microsoft.com/office/powerpoint/2010/main" val="19511728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Parameter</a:t>
            </a:r>
          </a:p>
        </p:txBody>
      </p:sp>
      <p:pic>
        <p:nvPicPr>
          <p:cNvPr id="5" name="Content Placeholder 4"/>
          <p:cNvPicPr>
            <a:picLocks noGrp="1" noChangeAspect="1"/>
          </p:cNvPicPr>
          <p:nvPr>
            <p:ph idx="1"/>
          </p:nvPr>
        </p:nvPicPr>
        <p:blipFill>
          <a:blip r:embed="rId2"/>
          <a:stretch>
            <a:fillRect/>
          </a:stretch>
        </p:blipFill>
        <p:spPr>
          <a:xfrm>
            <a:off x="972891" y="865201"/>
            <a:ext cx="7159431"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60</a:t>
            </a:fld>
            <a:endParaRPr lang="en-US" altLang="ja-JP"/>
          </a:p>
        </p:txBody>
      </p:sp>
    </p:spTree>
    <p:extLst>
      <p:ext uri="{BB962C8B-B14F-4D97-AF65-F5344CB8AC3E}">
        <p14:creationId xmlns:p14="http://schemas.microsoft.com/office/powerpoint/2010/main" val="42311428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Xuất</a:t>
            </a:r>
            <a:r>
              <a:rPr lang="en-US" dirty="0" smtClean="0"/>
              <a:t> Report </a:t>
            </a:r>
            <a:r>
              <a:rPr lang="en-US" dirty="0" err="1" smtClean="0"/>
              <a:t>vừa</a:t>
            </a:r>
            <a:r>
              <a:rPr lang="en-US" dirty="0" smtClean="0"/>
              <a:t> </a:t>
            </a:r>
            <a:r>
              <a:rPr lang="en-US" dirty="0" err="1" smtClean="0"/>
              <a:t>tạo</a:t>
            </a:r>
            <a:endParaRPr lang="en-US" dirty="0"/>
          </a:p>
        </p:txBody>
      </p:sp>
      <p:sp>
        <p:nvSpPr>
          <p:cNvPr id="3" name="Content Placeholder 2"/>
          <p:cNvSpPr>
            <a:spLocks noGrp="1"/>
          </p:cNvSpPr>
          <p:nvPr>
            <p:ph idx="1"/>
          </p:nvPr>
        </p:nvSpPr>
        <p:spPr>
          <a:xfrm>
            <a:off x="71438" y="836640"/>
            <a:ext cx="9005887" cy="432060"/>
          </a:xfrm>
        </p:spPr>
        <p:txBody>
          <a:bodyPr/>
          <a:lstStyle/>
          <a:p>
            <a:r>
              <a:rPr lang="en-US" dirty="0" err="1" smtClean="0"/>
              <a:t>Mở</a:t>
            </a:r>
            <a:r>
              <a:rPr lang="en-US" dirty="0" smtClean="0"/>
              <a:t> report ở </a:t>
            </a:r>
            <a:r>
              <a:rPr lang="en-US" dirty="0" err="1" smtClean="0"/>
              <a:t>chế</a:t>
            </a:r>
            <a:r>
              <a:rPr lang="en-US" dirty="0" smtClean="0"/>
              <a:t> </a:t>
            </a:r>
            <a:r>
              <a:rPr lang="en-US" dirty="0" err="1" smtClean="0"/>
              <a:t>độ</a:t>
            </a:r>
            <a:r>
              <a:rPr lang="en-US" dirty="0" smtClean="0"/>
              <a:t> preview -&gt; click </a:t>
            </a:r>
            <a:r>
              <a:rPr lang="en-US" dirty="0" err="1" smtClean="0"/>
              <a:t>nút</a:t>
            </a:r>
            <a:r>
              <a:rPr lang="en-US" dirty="0" smtClean="0"/>
              <a:t> </a:t>
            </a:r>
            <a:r>
              <a:rPr lang="en-US" dirty="0" err="1" smtClean="0"/>
              <a:t>mũi</a:t>
            </a:r>
            <a:r>
              <a:rPr lang="en-US" dirty="0" smtClean="0"/>
              <a:t> </a:t>
            </a:r>
            <a:r>
              <a:rPr lang="en-US" dirty="0" err="1" smtClean="0"/>
              <a:t>tên</a:t>
            </a:r>
            <a:r>
              <a:rPr lang="en-US" dirty="0" smtClean="0"/>
              <a:t> </a:t>
            </a:r>
            <a:r>
              <a:rPr lang="en-US" dirty="0" err="1" smtClean="0"/>
              <a:t>sổ</a:t>
            </a:r>
            <a:r>
              <a:rPr lang="en-US" dirty="0" smtClean="0"/>
              <a:t> </a:t>
            </a:r>
            <a:r>
              <a:rPr lang="en-US" dirty="0" err="1" smtClean="0"/>
              <a:t>xuống</a:t>
            </a:r>
            <a:r>
              <a:rPr lang="en-US" dirty="0" smtClean="0"/>
              <a:t> ở </a:t>
            </a:r>
            <a:r>
              <a:rPr lang="en-US" dirty="0" err="1" smtClean="0"/>
              <a:t>nút</a:t>
            </a:r>
            <a:r>
              <a:rPr lang="en-US" dirty="0" smtClean="0"/>
              <a:t> Save -&gt; Export As …</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61</a:t>
            </a:fld>
            <a:endParaRPr lang="en-US" altLang="ja-JP"/>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30" y="1268700"/>
            <a:ext cx="7561050" cy="5088301"/>
          </a:xfrm>
          <a:prstGeom prst="rect">
            <a:avLst/>
          </a:prstGeom>
        </p:spPr>
      </p:pic>
      <p:sp>
        <p:nvSpPr>
          <p:cNvPr id="8" name="Rectangle 7"/>
          <p:cNvSpPr/>
          <p:nvPr/>
        </p:nvSpPr>
        <p:spPr bwMode="auto">
          <a:xfrm>
            <a:off x="1043510" y="6116585"/>
            <a:ext cx="504070" cy="24041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9" name="Rectangle 8"/>
          <p:cNvSpPr/>
          <p:nvPr/>
        </p:nvSpPr>
        <p:spPr bwMode="auto">
          <a:xfrm>
            <a:off x="4716020" y="1484730"/>
            <a:ext cx="1800250" cy="324045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20378786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Gọi</a:t>
            </a:r>
            <a:r>
              <a:rPr lang="en-US" dirty="0" smtClean="0"/>
              <a:t> Jasper report </a:t>
            </a:r>
            <a:r>
              <a:rPr lang="en-US" dirty="0" err="1" smtClean="0"/>
              <a:t>trong</a:t>
            </a:r>
            <a:r>
              <a:rPr lang="en-US" dirty="0" smtClean="0"/>
              <a:t> Java</a:t>
            </a:r>
            <a:endParaRPr lang="en-US" dirty="0"/>
          </a:p>
        </p:txBody>
      </p:sp>
      <p:sp>
        <p:nvSpPr>
          <p:cNvPr id="3" name="Content Placeholder 2"/>
          <p:cNvSpPr>
            <a:spLocks noGrp="1"/>
          </p:cNvSpPr>
          <p:nvPr>
            <p:ph idx="1"/>
          </p:nvPr>
        </p:nvSpPr>
        <p:spPr>
          <a:xfrm>
            <a:off x="71439" y="836640"/>
            <a:ext cx="5868752" cy="4824670"/>
          </a:xfrm>
        </p:spPr>
        <p:txBody>
          <a:bodyPr/>
          <a:lstStyle/>
          <a:p>
            <a:r>
              <a:rPr lang="en-US" dirty="0" err="1"/>
              <a:t>Thư</a:t>
            </a:r>
            <a:r>
              <a:rPr lang="en-US" dirty="0"/>
              <a:t> </a:t>
            </a:r>
            <a:r>
              <a:rPr lang="en-US" dirty="0" err="1" smtClean="0"/>
              <a:t>viện</a:t>
            </a:r>
            <a:r>
              <a:rPr lang="en-US" dirty="0" smtClean="0"/>
              <a:t> </a:t>
            </a:r>
            <a:r>
              <a:rPr lang="en-US" dirty="0" err="1" smtClean="0"/>
              <a:t>chính</a:t>
            </a:r>
            <a:r>
              <a:rPr lang="en-US" dirty="0" smtClean="0"/>
              <a:t> </a:t>
            </a:r>
            <a:r>
              <a:rPr lang="en-US" dirty="0" err="1" smtClean="0"/>
              <a:t>trong</a:t>
            </a:r>
            <a:r>
              <a:rPr lang="en-US" dirty="0" smtClean="0"/>
              <a:t> </a:t>
            </a:r>
            <a:r>
              <a:rPr lang="en-US" dirty="0" err="1" smtClean="0"/>
              <a:t>JasperReport</a:t>
            </a:r>
            <a:endParaRPr lang="en-US" dirty="0" smtClean="0"/>
          </a:p>
          <a:p>
            <a:pPr lvl="1"/>
            <a:r>
              <a:rPr lang="vi-VN" dirty="0"/>
              <a:t>net.sf.jasperreports.engine.JasperCompileManager: sử dụng để biên dịch JRXML report template.</a:t>
            </a:r>
          </a:p>
          <a:p>
            <a:pPr lvl="1"/>
            <a:r>
              <a:rPr lang="vi-VN" dirty="0"/>
              <a:t>net.sf.jasperreports.engine.JasperFillManager: Sử dụng để fill report với dữ liệu từ data source.</a:t>
            </a:r>
          </a:p>
          <a:p>
            <a:pPr lvl="1"/>
            <a:r>
              <a:rPr lang="vi-VN" dirty="0"/>
              <a:t>net.sf.jasperreports.engine.JasperPrintManager: Sử dụng để in tài liệu được sinh ra từ các thư viện JasperReports.</a:t>
            </a:r>
          </a:p>
          <a:p>
            <a:pPr lvl="1"/>
            <a:r>
              <a:rPr lang="vi-VN" dirty="0"/>
              <a:t>net.sf.jasperreports.engine.JasperExportManager: Sử dụng để xuất ra các định dạng PDF, HTML, hoặc XML</a:t>
            </a:r>
            <a:r>
              <a:rPr lang="vi-VN" dirty="0" smtClean="0"/>
              <a:t>.</a:t>
            </a:r>
            <a:endParaRPr lang="en-US" dirty="0" smtClean="0"/>
          </a:p>
          <a:p>
            <a:pPr marL="180000" lvl="1">
              <a:spcBef>
                <a:spcPts val="1000"/>
              </a:spcBef>
              <a:buFont typeface="Wingdings" panose="05000000000000000000" pitchFamily="2" charset="2"/>
              <a:buChar char="§"/>
            </a:pPr>
            <a:r>
              <a:rPr lang="en-US" sz="1800" dirty="0" err="1" smtClean="0"/>
              <a:t>Tạo</a:t>
            </a:r>
            <a:r>
              <a:rPr lang="en-US" sz="1800" dirty="0" smtClean="0"/>
              <a:t> </a:t>
            </a:r>
            <a:r>
              <a:rPr lang="en-US" sz="1800" dirty="0" err="1" smtClean="0"/>
              <a:t>một</a:t>
            </a:r>
            <a:r>
              <a:rPr lang="en-US" sz="1800" dirty="0" smtClean="0"/>
              <a:t> Project Java, Download </a:t>
            </a:r>
            <a:r>
              <a:rPr lang="en-US" sz="1800" dirty="0" err="1" smtClean="0"/>
              <a:t>các</a:t>
            </a:r>
            <a:r>
              <a:rPr lang="en-US" sz="1800" dirty="0" smtClean="0"/>
              <a:t> file JAR </a:t>
            </a:r>
            <a:r>
              <a:rPr lang="en-US" sz="1800" dirty="0" err="1" smtClean="0"/>
              <a:t>như</a:t>
            </a:r>
            <a:r>
              <a:rPr lang="en-US" sz="1800" dirty="0" smtClean="0"/>
              <a:t> </a:t>
            </a:r>
            <a:r>
              <a:rPr lang="en-US" sz="1800" dirty="0" err="1" smtClean="0"/>
              <a:t>hình</a:t>
            </a:r>
            <a:r>
              <a:rPr lang="en-US" sz="1800" dirty="0" smtClean="0"/>
              <a:t> (Google </a:t>
            </a:r>
            <a:r>
              <a:rPr lang="en-US" sz="1800" dirty="0" err="1" smtClean="0"/>
              <a:t>hoặc</a:t>
            </a:r>
            <a:r>
              <a:rPr lang="en-US" sz="1800" dirty="0" smtClean="0"/>
              <a:t> </a:t>
            </a:r>
            <a:r>
              <a:rPr lang="en-US" sz="1800" dirty="0" err="1" smtClean="0"/>
              <a:t>liên</a:t>
            </a:r>
            <a:r>
              <a:rPr lang="en-US" sz="1800" dirty="0" smtClean="0"/>
              <a:t> </a:t>
            </a:r>
            <a:r>
              <a:rPr lang="en-US" sz="1800" dirty="0" err="1" smtClean="0"/>
              <a:t>hệ</a:t>
            </a:r>
            <a:r>
              <a:rPr lang="en-US" sz="1800" dirty="0" smtClean="0"/>
              <a:t> </a:t>
            </a:r>
            <a:r>
              <a:rPr lang="en-US" sz="1800" dirty="0" err="1" smtClean="0"/>
              <a:t>tridnc</a:t>
            </a:r>
            <a:r>
              <a:rPr lang="en-US" sz="1800" dirty="0" smtClean="0"/>
              <a:t>) </a:t>
            </a:r>
            <a:r>
              <a:rPr lang="en-US" sz="1800" dirty="0" err="1" smtClean="0"/>
              <a:t>và</a:t>
            </a:r>
            <a:r>
              <a:rPr lang="en-US" sz="1800" dirty="0" smtClean="0"/>
              <a:t> copy </a:t>
            </a:r>
            <a:r>
              <a:rPr lang="en-US" sz="1800" dirty="0" err="1" smtClean="0"/>
              <a:t>vào</a:t>
            </a:r>
            <a:r>
              <a:rPr lang="en-US" sz="1800" dirty="0" smtClean="0"/>
              <a:t> </a:t>
            </a:r>
            <a:r>
              <a:rPr lang="en-US" sz="1800" dirty="0" err="1" smtClean="0"/>
              <a:t>thư</a:t>
            </a:r>
            <a:r>
              <a:rPr lang="en-US" sz="1800" dirty="0" smtClean="0"/>
              <a:t> </a:t>
            </a:r>
            <a:r>
              <a:rPr lang="en-US" sz="1800" dirty="0" err="1" smtClean="0"/>
              <a:t>mục</a:t>
            </a:r>
            <a:r>
              <a:rPr lang="en-US" sz="1800" dirty="0" smtClean="0"/>
              <a:t> libs ở Project </a:t>
            </a:r>
            <a:r>
              <a:rPr lang="en-US" sz="1800" dirty="0" err="1" smtClean="0"/>
              <a:t>vừa</a:t>
            </a:r>
            <a:r>
              <a:rPr lang="en-US" sz="1800" dirty="0" smtClean="0"/>
              <a:t> </a:t>
            </a:r>
            <a:r>
              <a:rPr lang="en-US" sz="1800" dirty="0" err="1" smtClean="0"/>
              <a:t>tạo</a:t>
            </a:r>
            <a:r>
              <a:rPr lang="en-US" sz="1800" dirty="0" smtClean="0"/>
              <a:t>.</a:t>
            </a:r>
          </a:p>
          <a:p>
            <a:pPr marL="180000" lvl="1">
              <a:spcBef>
                <a:spcPts val="1000"/>
              </a:spcBef>
              <a:buFont typeface="Wingdings" panose="05000000000000000000" pitchFamily="2" charset="2"/>
              <a:buChar char="§"/>
            </a:pPr>
            <a:r>
              <a:rPr lang="en-US" sz="1800" dirty="0"/>
              <a:t>K</a:t>
            </a:r>
            <a:r>
              <a:rPr lang="vi-VN" sz="1800" dirty="0" smtClean="0"/>
              <a:t>hai </a:t>
            </a:r>
            <a:r>
              <a:rPr lang="vi-VN" sz="1800" dirty="0"/>
              <a:t>báo các thư viện với Project, nhấn phải chuột vào Project </a:t>
            </a:r>
            <a:r>
              <a:rPr lang="en-US" sz="1800" dirty="0" smtClean="0"/>
              <a:t>-&gt;</a:t>
            </a:r>
            <a:r>
              <a:rPr lang="vi-VN" sz="1800" dirty="0"/>
              <a:t> </a:t>
            </a:r>
            <a:r>
              <a:rPr lang="vi-VN" sz="1800" dirty="0" smtClean="0"/>
              <a:t>Properties</a:t>
            </a:r>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62</a:t>
            </a:fld>
            <a:endParaRPr lang="en-US" altLang="ja-JP"/>
          </a:p>
        </p:txBody>
      </p:sp>
      <p:pic>
        <p:nvPicPr>
          <p:cNvPr id="5" name="Picture 4"/>
          <p:cNvPicPr>
            <a:picLocks noChangeAspect="1"/>
          </p:cNvPicPr>
          <p:nvPr/>
        </p:nvPicPr>
        <p:blipFill>
          <a:blip r:embed="rId2"/>
          <a:stretch>
            <a:fillRect/>
          </a:stretch>
        </p:blipFill>
        <p:spPr>
          <a:xfrm>
            <a:off x="6156220" y="836640"/>
            <a:ext cx="2762250" cy="3790950"/>
          </a:xfrm>
          <a:prstGeom prst="rect">
            <a:avLst/>
          </a:prstGeom>
        </p:spPr>
      </p:pic>
      <p:sp>
        <p:nvSpPr>
          <p:cNvPr id="6" name="Rectangle 5"/>
          <p:cNvSpPr/>
          <p:nvPr/>
        </p:nvSpPr>
        <p:spPr bwMode="auto">
          <a:xfrm>
            <a:off x="6300240" y="2852920"/>
            <a:ext cx="2232078" cy="16562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40259853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2"/>
          <a:stretch>
            <a:fillRect/>
          </a:stretch>
        </p:blipFill>
        <p:spPr>
          <a:xfrm>
            <a:off x="188821" y="836640"/>
            <a:ext cx="8867775" cy="5153025"/>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63</a:t>
            </a:fld>
            <a:endParaRPr lang="en-US" altLang="ja-JP"/>
          </a:p>
        </p:txBody>
      </p:sp>
      <p:sp>
        <p:nvSpPr>
          <p:cNvPr id="6" name="Rectangle 5"/>
          <p:cNvSpPr/>
          <p:nvPr/>
        </p:nvSpPr>
        <p:spPr bwMode="auto">
          <a:xfrm>
            <a:off x="395420" y="2060810"/>
            <a:ext cx="864120" cy="21603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3419840" y="1484730"/>
            <a:ext cx="79211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8" name="Rectangle 7"/>
          <p:cNvSpPr/>
          <p:nvPr/>
        </p:nvSpPr>
        <p:spPr bwMode="auto">
          <a:xfrm>
            <a:off x="7452400" y="1916790"/>
            <a:ext cx="1440200" cy="32404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9" name="Rectangle 8"/>
          <p:cNvSpPr/>
          <p:nvPr/>
        </p:nvSpPr>
        <p:spPr bwMode="auto">
          <a:xfrm>
            <a:off x="4427980" y="3688025"/>
            <a:ext cx="1872260" cy="146921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10" name="Rectangle 9"/>
          <p:cNvSpPr/>
          <p:nvPr/>
        </p:nvSpPr>
        <p:spPr bwMode="auto">
          <a:xfrm>
            <a:off x="4788030" y="5589300"/>
            <a:ext cx="1008140" cy="32835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41647775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2"/>
          <a:stretch>
            <a:fillRect/>
          </a:stretch>
        </p:blipFill>
        <p:spPr>
          <a:xfrm>
            <a:off x="107380" y="1000307"/>
            <a:ext cx="8772525" cy="5076825"/>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64</a:t>
            </a:fld>
            <a:endParaRPr lang="en-US" altLang="ja-JP"/>
          </a:p>
        </p:txBody>
      </p:sp>
      <p:sp>
        <p:nvSpPr>
          <p:cNvPr id="6" name="Rectangle 5"/>
          <p:cNvSpPr/>
          <p:nvPr/>
        </p:nvSpPr>
        <p:spPr bwMode="auto">
          <a:xfrm>
            <a:off x="6804310" y="5803583"/>
            <a:ext cx="1008140" cy="328355"/>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21029624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sp>
        <p:nvSpPr>
          <p:cNvPr id="3" name="Content Placeholder 2"/>
          <p:cNvSpPr>
            <a:spLocks noGrp="1"/>
          </p:cNvSpPr>
          <p:nvPr>
            <p:ph idx="1"/>
          </p:nvPr>
        </p:nvSpPr>
        <p:spPr/>
        <p:txBody>
          <a:bodyPr/>
          <a:lstStyle/>
          <a:p>
            <a:r>
              <a:rPr lang="en-US" dirty="0" err="1" smtClean="0"/>
              <a:t>Tạo</a:t>
            </a:r>
            <a:r>
              <a:rPr lang="en-US" dirty="0" smtClean="0"/>
              <a:t> Class </a:t>
            </a:r>
            <a:r>
              <a:rPr lang="en-US" dirty="0" err="1" smtClean="0"/>
              <a:t>kết</a:t>
            </a:r>
            <a:r>
              <a:rPr lang="en-US" dirty="0" smtClean="0"/>
              <a:t> </a:t>
            </a:r>
            <a:r>
              <a:rPr lang="en-US" dirty="0" err="1" smtClean="0"/>
              <a:t>nối</a:t>
            </a:r>
            <a:r>
              <a:rPr lang="en-US" dirty="0" smtClean="0"/>
              <a:t> DB: Oracle (</a:t>
            </a:r>
            <a:r>
              <a:rPr lang="en-US" dirty="0" err="1" smtClean="0"/>
              <a:t>MySql</a:t>
            </a:r>
            <a:r>
              <a:rPr lang="en-US" dirty="0" smtClean="0"/>
              <a:t>, </a:t>
            </a:r>
            <a:r>
              <a:rPr lang="en-US" dirty="0" err="1" smtClean="0"/>
              <a:t>SQlServer</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65</a:t>
            </a:fld>
            <a:endParaRPr lang="en-US" altLang="ja-JP"/>
          </a:p>
        </p:txBody>
      </p:sp>
      <p:pic>
        <p:nvPicPr>
          <p:cNvPr id="6" name="Picture 5"/>
          <p:cNvPicPr>
            <a:picLocks noChangeAspect="1"/>
          </p:cNvPicPr>
          <p:nvPr/>
        </p:nvPicPr>
        <p:blipFill>
          <a:blip r:embed="rId2"/>
          <a:stretch>
            <a:fillRect/>
          </a:stretch>
        </p:blipFill>
        <p:spPr>
          <a:xfrm>
            <a:off x="97321" y="1284304"/>
            <a:ext cx="8959275" cy="4516431"/>
          </a:xfrm>
          <a:prstGeom prst="rect">
            <a:avLst/>
          </a:prstGeom>
        </p:spPr>
      </p:pic>
      <p:sp>
        <p:nvSpPr>
          <p:cNvPr id="7" name="Rectangle 6"/>
          <p:cNvSpPr/>
          <p:nvPr/>
        </p:nvSpPr>
        <p:spPr bwMode="auto">
          <a:xfrm>
            <a:off x="2843760" y="2564880"/>
            <a:ext cx="2448340" cy="64809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8" name="Rectangle 7"/>
          <p:cNvSpPr/>
          <p:nvPr/>
        </p:nvSpPr>
        <p:spPr bwMode="auto">
          <a:xfrm>
            <a:off x="3131800" y="4221110"/>
            <a:ext cx="5256730" cy="977276"/>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4288755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3"/>
          <a:stretch>
            <a:fillRect/>
          </a:stretch>
        </p:blipFill>
        <p:spPr>
          <a:xfrm>
            <a:off x="899490" y="836613"/>
            <a:ext cx="7193630" cy="5524390"/>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66</a:t>
            </a:fld>
            <a:endParaRPr lang="en-US" altLang="ja-JP"/>
          </a:p>
        </p:txBody>
      </p:sp>
      <p:sp>
        <p:nvSpPr>
          <p:cNvPr id="6" name="Rectangle 5"/>
          <p:cNvSpPr/>
          <p:nvPr/>
        </p:nvSpPr>
        <p:spPr bwMode="auto">
          <a:xfrm>
            <a:off x="1547580" y="1484730"/>
            <a:ext cx="5256730" cy="10081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1529766" y="2548594"/>
            <a:ext cx="5256730" cy="160306"/>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8" name="Rectangle 7"/>
          <p:cNvSpPr/>
          <p:nvPr/>
        </p:nvSpPr>
        <p:spPr bwMode="auto">
          <a:xfrm>
            <a:off x="1547580" y="2770426"/>
            <a:ext cx="5256730" cy="392801"/>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9" name="Rectangle 8"/>
          <p:cNvSpPr/>
          <p:nvPr/>
        </p:nvSpPr>
        <p:spPr bwMode="auto">
          <a:xfrm>
            <a:off x="1547580" y="3163228"/>
            <a:ext cx="52567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19394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3"/>
          <a:stretch>
            <a:fillRect/>
          </a:stretch>
        </p:blipFill>
        <p:spPr>
          <a:xfrm>
            <a:off x="1259288" y="836613"/>
            <a:ext cx="6630186"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67</a:t>
            </a:fld>
            <a:endParaRPr lang="en-US" altLang="ja-JP"/>
          </a:p>
        </p:txBody>
      </p:sp>
      <p:sp>
        <p:nvSpPr>
          <p:cNvPr id="6" name="Rectangle 5"/>
          <p:cNvSpPr/>
          <p:nvPr/>
        </p:nvSpPr>
        <p:spPr bwMode="auto">
          <a:xfrm>
            <a:off x="1946016" y="3079342"/>
            <a:ext cx="5256730" cy="421668"/>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879237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405266" y="836613"/>
            <a:ext cx="6338230" cy="541178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68</a:t>
            </a:fld>
            <a:endParaRPr lang="en-US" altLang="ja-JP"/>
          </a:p>
        </p:txBody>
      </p:sp>
    </p:spTree>
    <p:extLst>
      <p:ext uri="{BB962C8B-B14F-4D97-AF65-F5344CB8AC3E}">
        <p14:creationId xmlns:p14="http://schemas.microsoft.com/office/powerpoint/2010/main" val="2078785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smtClean="0"/>
              <a:t>từ</a:t>
            </a:r>
            <a:r>
              <a:rPr lang="en-US" dirty="0" smtClean="0"/>
              <a:t> file </a:t>
            </a:r>
            <a:r>
              <a:rPr lang="en-US" dirty="0" err="1" smtClean="0"/>
              <a:t>Json</a:t>
            </a:r>
            <a:endParaRPr lang="en-US" dirty="0"/>
          </a:p>
        </p:txBody>
      </p:sp>
      <p:pic>
        <p:nvPicPr>
          <p:cNvPr id="6" name="Content Placeholder 5"/>
          <p:cNvPicPr>
            <a:picLocks noGrp="1" noChangeAspect="1"/>
          </p:cNvPicPr>
          <p:nvPr>
            <p:ph idx="1"/>
          </p:nvPr>
        </p:nvPicPr>
        <p:blipFill>
          <a:blip r:embed="rId2"/>
          <a:stretch>
            <a:fillRect/>
          </a:stretch>
        </p:blipFill>
        <p:spPr>
          <a:xfrm>
            <a:off x="4572000" y="1427004"/>
            <a:ext cx="4341182" cy="4082021"/>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a:t>
            </a:fld>
            <a:endParaRPr lang="en-US" altLang="ja-JP"/>
          </a:p>
        </p:txBody>
      </p:sp>
      <p:pic>
        <p:nvPicPr>
          <p:cNvPr id="5" name="Picture 4"/>
          <p:cNvPicPr>
            <a:picLocks noChangeAspect="1"/>
          </p:cNvPicPr>
          <p:nvPr/>
        </p:nvPicPr>
        <p:blipFill>
          <a:blip r:embed="rId3"/>
          <a:stretch>
            <a:fillRect/>
          </a:stretch>
        </p:blipFill>
        <p:spPr>
          <a:xfrm>
            <a:off x="107380" y="1427004"/>
            <a:ext cx="4263341" cy="3600500"/>
          </a:xfrm>
          <a:prstGeom prst="rect">
            <a:avLst/>
          </a:prstGeom>
        </p:spPr>
      </p:pic>
    </p:spTree>
    <p:extLst>
      <p:ext uri="{BB962C8B-B14F-4D97-AF65-F5344CB8AC3E}">
        <p14:creationId xmlns:p14="http://schemas.microsoft.com/office/powerpoint/2010/main" val="609228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3"/>
          <a:stretch>
            <a:fillRect/>
          </a:stretch>
        </p:blipFill>
        <p:spPr>
          <a:xfrm>
            <a:off x="71438" y="859405"/>
            <a:ext cx="9005887" cy="5366202"/>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69</a:t>
            </a:fld>
            <a:endParaRPr lang="en-US" altLang="ja-JP"/>
          </a:p>
        </p:txBody>
      </p:sp>
      <p:sp>
        <p:nvSpPr>
          <p:cNvPr id="6" name="Rectangle 5"/>
          <p:cNvSpPr/>
          <p:nvPr/>
        </p:nvSpPr>
        <p:spPr bwMode="auto">
          <a:xfrm>
            <a:off x="2555720" y="1916791"/>
            <a:ext cx="5256730" cy="64809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7" name="Rectangle 6"/>
          <p:cNvSpPr/>
          <p:nvPr/>
        </p:nvSpPr>
        <p:spPr bwMode="auto">
          <a:xfrm>
            <a:off x="2555720" y="2636890"/>
            <a:ext cx="5256730" cy="160306"/>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8" name="Rectangle 7"/>
          <p:cNvSpPr/>
          <p:nvPr/>
        </p:nvSpPr>
        <p:spPr bwMode="auto">
          <a:xfrm>
            <a:off x="2555720" y="2852920"/>
            <a:ext cx="52567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
        <p:nvSpPr>
          <p:cNvPr id="9" name="Rectangle 8"/>
          <p:cNvSpPr/>
          <p:nvPr/>
        </p:nvSpPr>
        <p:spPr bwMode="auto">
          <a:xfrm>
            <a:off x="2555720" y="3196684"/>
            <a:ext cx="5256730" cy="288040"/>
          </a:xfrm>
          <a:prstGeom prst="rect">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noAutofit/>
          </a:bodyPr>
          <a:lstStyle/>
          <a:p>
            <a:pPr algn="ctr"/>
            <a:endParaRPr lang="en-US" sz="2800"/>
          </a:p>
        </p:txBody>
      </p:sp>
    </p:spTree>
    <p:extLst>
      <p:ext uri="{BB962C8B-B14F-4D97-AF65-F5344CB8AC3E}">
        <p14:creationId xmlns:p14="http://schemas.microsoft.com/office/powerpoint/2010/main" val="12994259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Gọi</a:t>
            </a:r>
            <a:r>
              <a:rPr lang="en-US" dirty="0"/>
              <a:t> Jasper report </a:t>
            </a:r>
            <a:r>
              <a:rPr lang="en-US" dirty="0" err="1"/>
              <a:t>trong</a:t>
            </a:r>
            <a:r>
              <a:rPr lang="en-US" dirty="0"/>
              <a:t> Java</a:t>
            </a:r>
          </a:p>
        </p:txBody>
      </p:sp>
      <p:pic>
        <p:nvPicPr>
          <p:cNvPr id="5" name="Content Placeholder 4"/>
          <p:cNvPicPr>
            <a:picLocks noGrp="1" noChangeAspect="1"/>
          </p:cNvPicPr>
          <p:nvPr>
            <p:ph idx="1"/>
          </p:nvPr>
        </p:nvPicPr>
        <p:blipFill>
          <a:blip r:embed="rId3"/>
          <a:stretch>
            <a:fillRect/>
          </a:stretch>
        </p:blipFill>
        <p:spPr>
          <a:xfrm>
            <a:off x="1187530" y="764630"/>
            <a:ext cx="6341725" cy="1606777"/>
          </a:xfrm>
          <a:prstGeom prst="rect">
            <a:avLst/>
          </a:prstGeom>
        </p:spPr>
      </p:pic>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70</a:t>
            </a:fld>
            <a:endParaRPr lang="en-US" altLang="ja-JP"/>
          </a:p>
        </p:txBody>
      </p:sp>
      <p:pic>
        <p:nvPicPr>
          <p:cNvPr id="6" name="Content Placeholder 4"/>
          <p:cNvPicPr>
            <a:picLocks noChangeAspect="1"/>
          </p:cNvPicPr>
          <p:nvPr/>
        </p:nvPicPr>
        <p:blipFill>
          <a:blip r:embed="rId4"/>
          <a:stretch>
            <a:fillRect/>
          </a:stretch>
        </p:blipFill>
        <p:spPr bwMode="auto">
          <a:xfrm>
            <a:off x="2195670" y="2508947"/>
            <a:ext cx="4392610" cy="382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2676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Tham</a:t>
            </a:r>
            <a:r>
              <a:rPr lang="en-US" dirty="0" smtClean="0"/>
              <a:t> </a:t>
            </a:r>
            <a:r>
              <a:rPr lang="en-US" dirty="0" err="1" smtClean="0"/>
              <a:t>khảo</a:t>
            </a:r>
            <a:endParaRPr lang="en-US" dirty="0"/>
          </a:p>
        </p:txBody>
      </p:sp>
      <p:sp>
        <p:nvSpPr>
          <p:cNvPr id="3" name="Content Placeholder 2"/>
          <p:cNvSpPr>
            <a:spLocks noGrp="1"/>
          </p:cNvSpPr>
          <p:nvPr>
            <p:ph idx="1"/>
          </p:nvPr>
        </p:nvSpPr>
        <p:spPr/>
        <p:txBody>
          <a:bodyPr/>
          <a:lstStyle/>
          <a:p>
            <a:r>
              <a:rPr lang="en-US" dirty="0">
                <a:hlinkClick r:id="rId2"/>
              </a:rPr>
              <a:t>https://community.jaspersoft.com/wiki/introduction-jaspersoft-studio</a:t>
            </a:r>
            <a:endParaRPr lang="en-US" dirty="0" smtClean="0">
              <a:hlinkClick r:id="rId3"/>
            </a:endParaRPr>
          </a:p>
          <a:p>
            <a:r>
              <a:rPr lang="en-US" dirty="0" smtClean="0">
                <a:hlinkClick r:id="rId3"/>
              </a:rPr>
              <a:t>https</a:t>
            </a:r>
            <a:r>
              <a:rPr lang="en-US" dirty="0">
                <a:hlinkClick r:id="rId3"/>
              </a:rPr>
              <a:t>://</a:t>
            </a:r>
            <a:r>
              <a:rPr lang="en-US" dirty="0" smtClean="0">
                <a:hlinkClick r:id="rId3"/>
              </a:rPr>
              <a:t>o7planning.org/vi/10271/huong-dan-lap-trinh-bao-cao-jasperreport-cho-nguoi-moi-bat-dau#a27810</a:t>
            </a:r>
            <a:endParaRPr lang="en-US" dirty="0" smtClean="0"/>
          </a:p>
          <a:p>
            <a:r>
              <a:rPr lang="en-US" dirty="0">
                <a:hlinkClick r:id="rId4"/>
              </a:rPr>
              <a:t>https://</a:t>
            </a:r>
            <a:r>
              <a:rPr lang="en-US" dirty="0" smtClean="0">
                <a:hlinkClick r:id="rId4"/>
              </a:rPr>
              <a:t>allaravel.com/blog/lam-viec-voi-nguon-du-lieu-trong-jasperreport</a:t>
            </a:r>
            <a:endParaRPr lang="en-US" dirty="0" smtClean="0"/>
          </a:p>
          <a:p>
            <a:r>
              <a:rPr lang="en-US">
                <a:hlinkClick r:id="rId5"/>
              </a:rPr>
              <a:t>https://</a:t>
            </a:r>
            <a:r>
              <a:rPr lang="en-US" smtClean="0">
                <a:hlinkClick r:id="rId5"/>
              </a:rPr>
              <a:t>www.baeldung.com/spring-jasper</a:t>
            </a:r>
            <a:endParaRPr lang="en-US" dirty="0" smtClean="0"/>
          </a:p>
          <a:p>
            <a:r>
              <a:rPr lang="en-US" dirty="0" smtClean="0"/>
              <a:t>Down load Script </a:t>
            </a:r>
            <a:r>
              <a:rPr lang="en-US" dirty="0" err="1" smtClean="0"/>
              <a:t>câu</a:t>
            </a:r>
            <a:r>
              <a:rPr lang="en-US" dirty="0" smtClean="0"/>
              <a:t> SQL </a:t>
            </a:r>
            <a:r>
              <a:rPr lang="en-US" dirty="0" err="1" smtClean="0"/>
              <a:t>tạo</a:t>
            </a:r>
            <a:r>
              <a:rPr lang="en-US" dirty="0" smtClean="0"/>
              <a:t> table </a:t>
            </a:r>
            <a:r>
              <a:rPr lang="en-US" dirty="0" err="1" smtClean="0"/>
              <a:t>như</a:t>
            </a:r>
            <a:r>
              <a:rPr lang="en-US" dirty="0" smtClean="0"/>
              <a:t> </a:t>
            </a:r>
            <a:r>
              <a:rPr lang="en-US" dirty="0" err="1" smtClean="0"/>
              <a:t>ví</a:t>
            </a:r>
            <a:r>
              <a:rPr lang="en-US" dirty="0" smtClean="0"/>
              <a:t> </a:t>
            </a:r>
            <a:r>
              <a:rPr lang="en-US" dirty="0" err="1" smtClean="0"/>
              <a:t>dụ</a:t>
            </a:r>
            <a:r>
              <a:rPr lang="en-US" dirty="0" smtClean="0"/>
              <a:t> </a:t>
            </a:r>
            <a:r>
              <a:rPr lang="en-US" dirty="0" err="1" smtClean="0"/>
              <a:t>trên</a:t>
            </a:r>
            <a:r>
              <a:rPr lang="en-US" dirty="0" smtClean="0"/>
              <a:t> ở:</a:t>
            </a:r>
          </a:p>
          <a:p>
            <a:pPr marL="205763" lvl="1" indent="0">
              <a:buNone/>
            </a:pPr>
            <a:r>
              <a:rPr lang="en-US" dirty="0" smtClean="0">
                <a:hlinkClick r:id="rId6"/>
              </a:rPr>
              <a:t>https</a:t>
            </a:r>
            <a:r>
              <a:rPr lang="en-US" dirty="0">
                <a:hlinkClick r:id="rId6"/>
              </a:rPr>
              <a:t>://o7planning.org/vi/10233/co-so-du-lieu-oracle-mau-de-hoc-sql#a23189</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71</a:t>
            </a:fld>
            <a:endParaRPr lang="en-US" altLang="ja-JP"/>
          </a:p>
        </p:txBody>
      </p:sp>
    </p:spTree>
    <p:extLst>
      <p:ext uri="{BB962C8B-B14F-4D97-AF65-F5344CB8AC3E}">
        <p14:creationId xmlns:p14="http://schemas.microsoft.com/office/powerpoint/2010/main" val="2651517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7</a:t>
            </a:fld>
            <a:endParaRPr lang="en-US" altLang="ja-JP"/>
          </a:p>
        </p:txBody>
      </p:sp>
      <p:pic>
        <p:nvPicPr>
          <p:cNvPr id="5" name="Picture 4"/>
          <p:cNvPicPr>
            <a:picLocks noChangeAspect="1"/>
          </p:cNvPicPr>
          <p:nvPr/>
        </p:nvPicPr>
        <p:blipFill>
          <a:blip r:embed="rId2"/>
          <a:stretch>
            <a:fillRect/>
          </a:stretch>
        </p:blipFill>
        <p:spPr>
          <a:xfrm>
            <a:off x="395420" y="836640"/>
            <a:ext cx="7981950" cy="5472760"/>
          </a:xfrm>
          <a:prstGeom prst="rect">
            <a:avLst/>
          </a:prstGeom>
        </p:spPr>
      </p:pic>
    </p:spTree>
    <p:extLst>
      <p:ext uri="{BB962C8B-B14F-4D97-AF65-F5344CB8AC3E}">
        <p14:creationId xmlns:p14="http://schemas.microsoft.com/office/powerpoint/2010/main" val="817011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Tạo</a:t>
            </a:r>
            <a:r>
              <a:rPr lang="en-US" dirty="0"/>
              <a:t> </a:t>
            </a:r>
            <a:r>
              <a:rPr lang="en-US" dirty="0" err="1"/>
              <a:t>báo</a:t>
            </a:r>
            <a:r>
              <a:rPr lang="en-US" dirty="0"/>
              <a:t> </a:t>
            </a:r>
            <a:r>
              <a:rPr lang="en-US" dirty="0" err="1"/>
              <a:t>cáo</a:t>
            </a:r>
            <a:r>
              <a:rPr lang="en-US" dirty="0"/>
              <a:t> </a:t>
            </a:r>
            <a:r>
              <a:rPr lang="en-US" dirty="0" err="1"/>
              <a:t>từ</a:t>
            </a:r>
            <a:r>
              <a:rPr lang="en-US" dirty="0"/>
              <a:t> file </a:t>
            </a:r>
            <a:r>
              <a:rPr lang="en-US" dirty="0" err="1"/>
              <a:t>Json</a:t>
            </a:r>
            <a:endParaRPr lang="en-US" dirty="0"/>
          </a:p>
        </p:txBody>
      </p:sp>
      <p:sp>
        <p:nvSpPr>
          <p:cNvPr id="4" name="Slide Number Placeholder 3"/>
          <p:cNvSpPr>
            <a:spLocks noGrp="1"/>
          </p:cNvSpPr>
          <p:nvPr>
            <p:ph type="sldNum" sz="quarter" idx="10"/>
          </p:nvPr>
        </p:nvSpPr>
        <p:spPr/>
        <p:txBody>
          <a:bodyPr/>
          <a:lstStyle/>
          <a:p>
            <a:pPr>
              <a:defRPr/>
            </a:pPr>
            <a:fld id="{DF7D7A9D-6521-4C9C-B98B-0A8DAB95E158}" type="slidenum">
              <a:rPr lang="en-US" altLang="ja-JP" smtClean="0"/>
              <a:pPr>
                <a:defRPr/>
              </a:pPr>
              <a:t>8</a:t>
            </a:fld>
            <a:endParaRPr lang="en-US" altLang="ja-JP"/>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026443" y="790575"/>
            <a:ext cx="5095875" cy="5457825"/>
          </a:xfrm>
          <a:prstGeom prst="rect">
            <a:avLst/>
          </a:prstGeom>
        </p:spPr>
      </p:pic>
    </p:spTree>
    <p:extLst>
      <p:ext uri="{BB962C8B-B14F-4D97-AF65-F5344CB8AC3E}">
        <p14:creationId xmlns:p14="http://schemas.microsoft.com/office/powerpoint/2010/main" val="2102783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標準デザイン">
  <a:themeElements>
    <a:clrScheme name="">
      <a:dk1>
        <a:srgbClr val="000000"/>
      </a:dk1>
      <a:lt1>
        <a:srgbClr val="FFFFFF"/>
      </a:lt1>
      <a:dk2>
        <a:srgbClr val="000000"/>
      </a:dk2>
      <a:lt2>
        <a:srgbClr val="C0C0C0"/>
      </a:lt2>
      <a:accent1>
        <a:srgbClr val="820040"/>
      </a:accent1>
      <a:accent2>
        <a:srgbClr val="0000FF"/>
      </a:accent2>
      <a:accent3>
        <a:srgbClr val="FFFFFF"/>
      </a:accent3>
      <a:accent4>
        <a:srgbClr val="000000"/>
      </a:accent4>
      <a:accent5>
        <a:srgbClr val="C1AAAF"/>
      </a:accent5>
      <a:accent6>
        <a:srgbClr val="0000E7"/>
      </a:accent6>
      <a:hlink>
        <a:srgbClr val="FFBF18"/>
      </a:hlink>
      <a:folHlink>
        <a:srgbClr val="C2004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7150"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rgbClr val="66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t" anchorCtr="0" compatLnSpc="1">
        <a:prstTxWarp prst="textNoShape">
          <a:avLst/>
        </a:prstTxWarp>
        <a:noAutofit/>
      </a:bodyPr>
      <a:lstStyle>
        <a:defPPr algn="ctr">
          <a:defRPr sz="2800"/>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6699FF"/>
              </a:solidFill>
            </a14:hiddenFill>
          </a:ext>
          <a:ext uri="{91240B29-F687-4F45-9708-019B960494DF}">
            <a14:hiddenLine xmlns:a14="http://schemas.microsoft.com/office/drawing/2010/main" w="1905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ja-JP" altLang="en-US" sz="1000" b="0" i="0" u="none" strike="noStrike" cap="none" normalizeH="0" baseline="0" smtClean="0">
            <a:ln>
              <a:noFill/>
            </a:ln>
            <a:solidFill>
              <a:schemeClr val="tx1"/>
            </a:solidFill>
            <a:effectLst/>
            <a:latin typeface="Arial" charset="0"/>
            <a:ea typeface="ＭＳ Ｐゴシック" pitchFamily="50" charset="-128"/>
          </a:defRPr>
        </a:defPPr>
      </a:lstStyle>
    </a:lnDef>
    <a:txDef>
      <a:spPr>
        <a:solidFill>
          <a:schemeClr val="bg1"/>
        </a:solidFill>
        <a:ln w="19050">
          <a:solidFill>
            <a:schemeClr val="tx1"/>
          </a:solidFill>
        </a:ln>
      </a:spPr>
      <a:bodyPr wrap="square" rtlCol="0">
        <a:spAutoFit/>
      </a:bodyPr>
      <a:lstStyle>
        <a:defPPr>
          <a:defRPr dirty="0" smtClean="0">
            <a:solidFill>
              <a:srgbClr val="FF0000"/>
            </a:solidFill>
          </a:defRPr>
        </a:defPPr>
      </a:lstStyle>
    </a:txDef>
  </a:objectDefaults>
  <a:extraClrSchemeLst>
    <a:extraClrScheme>
      <a:clrScheme name="標準デザイン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46209</TotalTime>
  <Words>2858</Words>
  <Application>Microsoft Office PowerPoint</Application>
  <PresentationFormat>On-screen Show (4:3)</PresentationFormat>
  <Paragraphs>330</Paragraphs>
  <Slides>72</Slides>
  <Notes>13</Notes>
  <HiddenSlides>0</HiddenSlides>
  <MMClips>0</MMClips>
  <ScaleCrop>false</ScaleCrop>
  <HeadingPairs>
    <vt:vector size="10"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ariant>
        <vt:lpstr>Custom Shows</vt:lpstr>
      </vt:variant>
      <vt:variant>
        <vt:i4>1</vt:i4>
      </vt:variant>
    </vt:vector>
  </HeadingPairs>
  <TitlesOfParts>
    <vt:vector size="83" baseType="lpstr">
      <vt:lpstr>HGP明朝E</vt:lpstr>
      <vt:lpstr>Meiryo UI</vt:lpstr>
      <vt:lpstr>ＭＳ Ｐゴシック</vt:lpstr>
      <vt:lpstr>ＭＳ Ｐ明朝</vt:lpstr>
      <vt:lpstr>Arial</vt:lpstr>
      <vt:lpstr>Tahoma</vt:lpstr>
      <vt:lpstr>Times New Roman</vt:lpstr>
      <vt:lpstr>Wingdings</vt:lpstr>
      <vt:lpstr>標準デザイン</vt:lpstr>
      <vt:lpstr>ﾌﾘｰﾗﾝｽ 97 図形</vt:lpstr>
      <vt:lpstr>JASPER REPORT</vt:lpstr>
      <vt:lpstr>JasperReport - iReport - JasperSoft Studio</vt:lpstr>
      <vt:lpstr>Quá trình tạo, chạy và export báo cáo</vt:lpstr>
      <vt:lpstr>Cài đặt JasperSoft Studio</vt:lpstr>
      <vt:lpstr>Môi trường</vt:lpstr>
      <vt:lpstr>Tạo báo cáo theo mẫu có sẵn</vt:lpstr>
      <vt:lpstr>Tạo báo cáo từ file Json</vt:lpstr>
      <vt:lpstr>Tạo báo cáo từ file Json</vt:lpstr>
      <vt:lpstr>Tạo báo cáo từ file Json</vt:lpstr>
      <vt:lpstr>Tạo báo cáo từ file Json</vt:lpstr>
      <vt:lpstr>Tạo báo cáo từ file Json</vt:lpstr>
      <vt:lpstr>Tạo báo cáo từ file Json</vt:lpstr>
      <vt:lpstr>Giao diện thiết kế report</vt:lpstr>
      <vt:lpstr>Tạo báo cáo từ file Json</vt:lpstr>
      <vt:lpstr>Tạo báo cáo từ file Json</vt:lpstr>
      <vt:lpstr>Thuộc tính cơ bản của 1 thành phần báo cáo</vt:lpstr>
      <vt:lpstr>Chèn, đặt vị trí, căn lề và định dạng ...</vt:lpstr>
      <vt:lpstr>Các thành phần báo cáo cơ bản</vt:lpstr>
      <vt:lpstr>Ví dụ về Frame</vt:lpstr>
      <vt:lpstr>Thành phần tổng hợp trong báo cáo</vt:lpstr>
      <vt:lpstr>Thành phần tổng hợp trong báo cáo</vt:lpstr>
      <vt:lpstr>Khái niệm Field - Variable - Parameter</vt:lpstr>
      <vt:lpstr>Field</vt:lpstr>
      <vt:lpstr>Variable</vt:lpstr>
      <vt:lpstr>Variable</vt:lpstr>
      <vt:lpstr>Parameter</vt:lpstr>
      <vt:lpstr>Data Adapter</vt:lpstr>
      <vt:lpstr>Tạo Data Adapter</vt:lpstr>
      <vt:lpstr>Import và export data adapter</vt:lpstr>
      <vt:lpstr>Copy data adapter, chỉnh sửa data adapter</vt:lpstr>
      <vt:lpstr>Làm việc với Oracle qua JDBC Connection</vt:lpstr>
      <vt:lpstr>Làm việc với Oracle qua JDBC Connection</vt:lpstr>
      <vt:lpstr>Làm việc với Oracle qua JDBC Connection</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Tạo báo cáo từ câu select SQL</vt:lpstr>
      <vt:lpstr>Ví dụ về Parameter</vt:lpstr>
      <vt:lpstr>Ví dụ về Parameter</vt:lpstr>
      <vt:lpstr>Ví dụ về Parameter</vt:lpstr>
      <vt:lpstr>Ví dụ về Parameter</vt:lpstr>
      <vt:lpstr>Ví dụ về Parameter</vt:lpstr>
      <vt:lpstr>Ví dụ về Parameter</vt:lpstr>
      <vt:lpstr>Xuất Report vừa tạo</vt:lpstr>
      <vt:lpstr>Gọi Jasper report trong Java</vt:lpstr>
      <vt:lpstr>Gọi Jasper report trong Java</vt:lpstr>
      <vt:lpstr>Gọi Jasper report trong Java</vt:lpstr>
      <vt:lpstr>Gọi Jasper report trong Java</vt:lpstr>
      <vt:lpstr>Gọi Jasper report trong Java</vt:lpstr>
      <vt:lpstr>Gọi Jasper report trong Java</vt:lpstr>
      <vt:lpstr>PowerPoint Presentation</vt:lpstr>
      <vt:lpstr>Gọi Jasper report trong Java</vt:lpstr>
      <vt:lpstr>Gọi Jasper report trong Java</vt:lpstr>
      <vt:lpstr>Tham khảo</vt:lpstr>
      <vt:lpstr>目的別スライド ショー 1</vt:lpstr>
    </vt:vector>
  </TitlesOfParts>
  <Company>三谷産業株式会社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提案書雛型</dc:title>
  <dc:creator>三谷産業株式会社</dc:creator>
  <cp:lastModifiedBy>Dang Nguyen Cao Tri</cp:lastModifiedBy>
  <cp:revision>1997</cp:revision>
  <cp:lastPrinted>2016-01-19T09:52:34Z</cp:lastPrinted>
  <dcterms:created xsi:type="dcterms:W3CDTF">2001-06-14T04:53:19Z</dcterms:created>
  <dcterms:modified xsi:type="dcterms:W3CDTF">2020-06-09T05:03:10Z</dcterms:modified>
</cp:coreProperties>
</file>